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72" r:id="rId3"/>
    <p:sldId id="289" r:id="rId4"/>
    <p:sldId id="279" r:id="rId5"/>
    <p:sldId id="271" r:id="rId6"/>
    <p:sldId id="274" r:id="rId7"/>
    <p:sldId id="270" r:id="rId8"/>
    <p:sldId id="280" r:id="rId9"/>
    <p:sldId id="277" r:id="rId10"/>
    <p:sldId id="281" r:id="rId11"/>
    <p:sldId id="283" r:id="rId12"/>
    <p:sldId id="285" r:id="rId13"/>
    <p:sldId id="287" r:id="rId14"/>
    <p:sldId id="286" r:id="rId15"/>
    <p:sldId id="282"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3E209D07-CCFF-45DF-90BA-096447C8C13B}">
          <p14:sldIdLst>
            <p14:sldId id="257"/>
            <p14:sldId id="272"/>
            <p14:sldId id="289"/>
            <p14:sldId id="279"/>
            <p14:sldId id="271"/>
            <p14:sldId id="274"/>
            <p14:sldId id="270"/>
            <p14:sldId id="280"/>
            <p14:sldId id="277"/>
            <p14:sldId id="281"/>
            <p14:sldId id="283"/>
            <p14:sldId id="285"/>
            <p14:sldId id="287"/>
            <p14:sldId id="286"/>
            <p14:sldId id="28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C7357A-B807-4309-A8EC-88B169327420}" type="datetimeFigureOut">
              <a:rPr kumimoji="1" lang="ja-JP" altLang="en-US" smtClean="0"/>
              <a:t>2017/7/18</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5F89DE-C531-4255-B793-9D0BAB6F5BD7}" type="slidenum">
              <a:rPr kumimoji="1" lang="ja-JP" altLang="en-US" smtClean="0"/>
              <a:t>‹#›</a:t>
            </a:fld>
            <a:endParaRPr kumimoji="1" lang="ja-JP" altLang="en-US"/>
          </a:p>
        </p:txBody>
      </p:sp>
    </p:spTree>
    <p:extLst>
      <p:ext uri="{BB962C8B-B14F-4D97-AF65-F5344CB8AC3E}">
        <p14:creationId xmlns:p14="http://schemas.microsoft.com/office/powerpoint/2010/main" val="95621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E176C3C-0E9E-4780-9174-A90565EE4E35}" type="slidenum">
              <a:rPr lang="ja-JP" altLang="en-US" smtClean="0"/>
              <a:pPr>
                <a:defRPr/>
              </a:pPr>
              <a:t>1</a:t>
            </a:fld>
            <a:endParaRPr lang="ja-JP" altLang="en-US"/>
          </a:p>
        </p:txBody>
      </p:sp>
    </p:spTree>
    <p:extLst>
      <p:ext uri="{BB962C8B-B14F-4D97-AF65-F5344CB8AC3E}">
        <p14:creationId xmlns:p14="http://schemas.microsoft.com/office/powerpoint/2010/main" val="2772031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64516"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charset="-128"/>
              </a:defRPr>
            </a:lvl1pPr>
            <a:lvl2pPr marL="742950" indent="-285750" eaLnBrk="0" hangingPunct="0">
              <a:spcBef>
                <a:spcPct val="30000"/>
              </a:spcBef>
              <a:defRPr kumimoji="1" sz="1200">
                <a:solidFill>
                  <a:schemeClr val="tx1"/>
                </a:solidFill>
                <a:latin typeface="Calibri" pitchFamily="34" charset="0"/>
                <a:ea typeface="ＭＳ Ｐゴシック" charset="-128"/>
              </a:defRPr>
            </a:lvl2pPr>
            <a:lvl3pPr marL="1143000" indent="-228600" eaLnBrk="0" hangingPunct="0">
              <a:spcBef>
                <a:spcPct val="30000"/>
              </a:spcBef>
              <a:defRPr kumimoji="1" sz="1200">
                <a:solidFill>
                  <a:schemeClr val="tx1"/>
                </a:solidFill>
                <a:latin typeface="Calibri" pitchFamily="34" charset="0"/>
                <a:ea typeface="ＭＳ Ｐゴシック" charset="-128"/>
              </a:defRPr>
            </a:lvl3pPr>
            <a:lvl4pPr marL="1600200" indent="-228600" eaLnBrk="0" hangingPunct="0">
              <a:spcBef>
                <a:spcPct val="30000"/>
              </a:spcBef>
              <a:defRPr kumimoji="1" sz="1200">
                <a:solidFill>
                  <a:schemeClr val="tx1"/>
                </a:solidFill>
                <a:latin typeface="Calibri" pitchFamily="34" charset="0"/>
                <a:ea typeface="ＭＳ Ｐゴシック" charset="-128"/>
              </a:defRPr>
            </a:lvl4pPr>
            <a:lvl5pPr marL="2057400" indent="-228600" eaLnBrk="0" hangingPunct="0">
              <a:spcBef>
                <a:spcPct val="30000"/>
              </a:spcBef>
              <a:defRPr kumimoji="1"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hangingPunct="1">
              <a:spcBef>
                <a:spcPct val="0"/>
              </a:spcBef>
            </a:pPr>
            <a:fld id="{FACDA39A-72B7-41AD-A319-05499F773313}" type="slidenum">
              <a:rPr lang="ja-JP" altLang="en-US" smtClean="0">
                <a:latin typeface="Arial" charset="0"/>
              </a:rPr>
              <a:pPr eaLnBrk="1" hangingPunct="1">
                <a:spcBef>
                  <a:spcPct val="0"/>
                </a:spcBef>
              </a:pPr>
              <a:t>5</a:t>
            </a:fld>
            <a:endParaRPr lang="ja-JP" alt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64516"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charset="-128"/>
              </a:defRPr>
            </a:lvl1pPr>
            <a:lvl2pPr marL="742950" indent="-285750" eaLnBrk="0" hangingPunct="0">
              <a:spcBef>
                <a:spcPct val="30000"/>
              </a:spcBef>
              <a:defRPr kumimoji="1" sz="1200">
                <a:solidFill>
                  <a:schemeClr val="tx1"/>
                </a:solidFill>
                <a:latin typeface="Calibri" pitchFamily="34" charset="0"/>
                <a:ea typeface="ＭＳ Ｐゴシック" charset="-128"/>
              </a:defRPr>
            </a:lvl2pPr>
            <a:lvl3pPr marL="1143000" indent="-228600" eaLnBrk="0" hangingPunct="0">
              <a:spcBef>
                <a:spcPct val="30000"/>
              </a:spcBef>
              <a:defRPr kumimoji="1" sz="1200">
                <a:solidFill>
                  <a:schemeClr val="tx1"/>
                </a:solidFill>
                <a:latin typeface="Calibri" pitchFamily="34" charset="0"/>
                <a:ea typeface="ＭＳ Ｐゴシック" charset="-128"/>
              </a:defRPr>
            </a:lvl3pPr>
            <a:lvl4pPr marL="1600200" indent="-228600" eaLnBrk="0" hangingPunct="0">
              <a:spcBef>
                <a:spcPct val="30000"/>
              </a:spcBef>
              <a:defRPr kumimoji="1" sz="1200">
                <a:solidFill>
                  <a:schemeClr val="tx1"/>
                </a:solidFill>
                <a:latin typeface="Calibri" pitchFamily="34" charset="0"/>
                <a:ea typeface="ＭＳ Ｐゴシック" charset="-128"/>
              </a:defRPr>
            </a:lvl4pPr>
            <a:lvl5pPr marL="2057400" indent="-228600" eaLnBrk="0" hangingPunct="0">
              <a:spcBef>
                <a:spcPct val="30000"/>
              </a:spcBef>
              <a:defRPr kumimoji="1"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hangingPunct="1">
              <a:spcBef>
                <a:spcPct val="0"/>
              </a:spcBef>
            </a:pPr>
            <a:fld id="{FACDA39A-72B7-41AD-A319-05499F773313}" type="slidenum">
              <a:rPr lang="ja-JP" altLang="en-US" smtClean="0">
                <a:latin typeface="Arial" charset="0"/>
              </a:rPr>
              <a:pPr eaLnBrk="1" hangingPunct="1">
                <a:spcBef>
                  <a:spcPct val="0"/>
                </a:spcBef>
              </a:pPr>
              <a:t>7</a:t>
            </a:fld>
            <a:endParaRPr lang="ja-JP" alt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382B8B4-E6F0-4566-B703-F1997FD2CA63}" type="datetimeFigureOut">
              <a:rPr kumimoji="1" lang="ja-JP" altLang="en-US" smtClean="0"/>
              <a:t>2017/7/18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F177EF2-819C-46F3-9E43-85D432EE01A9}" type="slidenum">
              <a:rPr kumimoji="1" lang="ja-JP" altLang="en-US" smtClean="0"/>
              <a:t>‹#›</a:t>
            </a:fld>
            <a:endParaRPr kumimoji="1" lang="ja-JP" altLang="en-US"/>
          </a:p>
        </p:txBody>
      </p:sp>
    </p:spTree>
    <p:extLst>
      <p:ext uri="{BB962C8B-B14F-4D97-AF65-F5344CB8AC3E}">
        <p14:creationId xmlns:p14="http://schemas.microsoft.com/office/powerpoint/2010/main" val="2112163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382B8B4-E6F0-4566-B703-F1997FD2CA63}" type="datetimeFigureOut">
              <a:rPr kumimoji="1" lang="ja-JP" altLang="en-US" smtClean="0"/>
              <a:t>2017/7/18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F177EF2-819C-46F3-9E43-85D432EE01A9}" type="slidenum">
              <a:rPr kumimoji="1" lang="ja-JP" altLang="en-US" smtClean="0"/>
              <a:t>‹#›</a:t>
            </a:fld>
            <a:endParaRPr kumimoji="1" lang="ja-JP" altLang="en-US"/>
          </a:p>
        </p:txBody>
      </p:sp>
    </p:spTree>
    <p:extLst>
      <p:ext uri="{BB962C8B-B14F-4D97-AF65-F5344CB8AC3E}">
        <p14:creationId xmlns:p14="http://schemas.microsoft.com/office/powerpoint/2010/main" val="4092782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382B8B4-E6F0-4566-B703-F1997FD2CA63}" type="datetimeFigureOut">
              <a:rPr kumimoji="1" lang="ja-JP" altLang="en-US" smtClean="0"/>
              <a:t>2017/7/18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F177EF2-819C-46F3-9E43-85D432EE01A9}" type="slidenum">
              <a:rPr kumimoji="1" lang="ja-JP" altLang="en-US" smtClean="0"/>
              <a:t>‹#›</a:t>
            </a:fld>
            <a:endParaRPr kumimoji="1" lang="ja-JP" altLang="en-US"/>
          </a:p>
        </p:txBody>
      </p:sp>
    </p:spTree>
    <p:extLst>
      <p:ext uri="{BB962C8B-B14F-4D97-AF65-F5344CB8AC3E}">
        <p14:creationId xmlns:p14="http://schemas.microsoft.com/office/powerpoint/2010/main" val="827671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382B8B4-E6F0-4566-B703-F1997FD2CA63}" type="datetimeFigureOut">
              <a:rPr kumimoji="1" lang="ja-JP" altLang="en-US" smtClean="0"/>
              <a:t>2017/7/18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F177EF2-819C-46F3-9E43-85D432EE01A9}" type="slidenum">
              <a:rPr kumimoji="1" lang="ja-JP" altLang="en-US" smtClean="0"/>
              <a:t>‹#›</a:t>
            </a:fld>
            <a:endParaRPr kumimoji="1" lang="ja-JP" altLang="en-US"/>
          </a:p>
        </p:txBody>
      </p:sp>
    </p:spTree>
    <p:extLst>
      <p:ext uri="{BB962C8B-B14F-4D97-AF65-F5344CB8AC3E}">
        <p14:creationId xmlns:p14="http://schemas.microsoft.com/office/powerpoint/2010/main" val="2485016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382B8B4-E6F0-4566-B703-F1997FD2CA63}" type="datetimeFigureOut">
              <a:rPr kumimoji="1" lang="ja-JP" altLang="en-US" smtClean="0"/>
              <a:t>2017/7/18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F177EF2-819C-46F3-9E43-85D432EE01A9}" type="slidenum">
              <a:rPr kumimoji="1" lang="ja-JP" altLang="en-US" smtClean="0"/>
              <a:t>‹#›</a:t>
            </a:fld>
            <a:endParaRPr kumimoji="1" lang="ja-JP" altLang="en-US"/>
          </a:p>
        </p:txBody>
      </p:sp>
    </p:spTree>
    <p:extLst>
      <p:ext uri="{BB962C8B-B14F-4D97-AF65-F5344CB8AC3E}">
        <p14:creationId xmlns:p14="http://schemas.microsoft.com/office/powerpoint/2010/main" val="1551431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382B8B4-E6F0-4566-B703-F1997FD2CA63}" type="datetimeFigureOut">
              <a:rPr kumimoji="1" lang="ja-JP" altLang="en-US" smtClean="0"/>
              <a:t>2017/7/18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F177EF2-819C-46F3-9E43-85D432EE01A9}" type="slidenum">
              <a:rPr kumimoji="1" lang="ja-JP" altLang="en-US" smtClean="0"/>
              <a:t>‹#›</a:t>
            </a:fld>
            <a:endParaRPr kumimoji="1" lang="ja-JP" altLang="en-US"/>
          </a:p>
        </p:txBody>
      </p:sp>
    </p:spTree>
    <p:extLst>
      <p:ext uri="{BB962C8B-B14F-4D97-AF65-F5344CB8AC3E}">
        <p14:creationId xmlns:p14="http://schemas.microsoft.com/office/powerpoint/2010/main" val="4189843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382B8B4-E6F0-4566-B703-F1997FD2CA63}" type="datetimeFigureOut">
              <a:rPr kumimoji="1" lang="ja-JP" altLang="en-US" smtClean="0"/>
              <a:t>2017/7/18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F177EF2-819C-46F3-9E43-85D432EE01A9}" type="slidenum">
              <a:rPr kumimoji="1" lang="ja-JP" altLang="en-US" smtClean="0"/>
              <a:t>‹#›</a:t>
            </a:fld>
            <a:endParaRPr kumimoji="1" lang="ja-JP" altLang="en-US"/>
          </a:p>
        </p:txBody>
      </p:sp>
    </p:spTree>
    <p:extLst>
      <p:ext uri="{BB962C8B-B14F-4D97-AF65-F5344CB8AC3E}">
        <p14:creationId xmlns:p14="http://schemas.microsoft.com/office/powerpoint/2010/main" val="1962781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382B8B4-E6F0-4566-B703-F1997FD2CA63}" type="datetimeFigureOut">
              <a:rPr kumimoji="1" lang="ja-JP" altLang="en-US" smtClean="0"/>
              <a:t>2017/7/18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F177EF2-819C-46F3-9E43-85D432EE01A9}" type="slidenum">
              <a:rPr kumimoji="1" lang="ja-JP" altLang="en-US" smtClean="0"/>
              <a:t>‹#›</a:t>
            </a:fld>
            <a:endParaRPr kumimoji="1" lang="ja-JP" altLang="en-US"/>
          </a:p>
        </p:txBody>
      </p:sp>
    </p:spTree>
    <p:extLst>
      <p:ext uri="{BB962C8B-B14F-4D97-AF65-F5344CB8AC3E}">
        <p14:creationId xmlns:p14="http://schemas.microsoft.com/office/powerpoint/2010/main" val="2533049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382B8B4-E6F0-4566-B703-F1997FD2CA63}" type="datetimeFigureOut">
              <a:rPr kumimoji="1" lang="ja-JP" altLang="en-US" smtClean="0"/>
              <a:t>2017/7/18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F177EF2-819C-46F3-9E43-85D432EE01A9}" type="slidenum">
              <a:rPr kumimoji="1" lang="ja-JP" altLang="en-US" smtClean="0"/>
              <a:t>‹#›</a:t>
            </a:fld>
            <a:endParaRPr kumimoji="1" lang="ja-JP" altLang="en-US"/>
          </a:p>
        </p:txBody>
      </p:sp>
    </p:spTree>
    <p:extLst>
      <p:ext uri="{BB962C8B-B14F-4D97-AF65-F5344CB8AC3E}">
        <p14:creationId xmlns:p14="http://schemas.microsoft.com/office/powerpoint/2010/main" val="2479760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382B8B4-E6F0-4566-B703-F1997FD2CA63}" type="datetimeFigureOut">
              <a:rPr kumimoji="1" lang="ja-JP" altLang="en-US" smtClean="0"/>
              <a:t>2017/7/18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F177EF2-819C-46F3-9E43-85D432EE01A9}" type="slidenum">
              <a:rPr kumimoji="1" lang="ja-JP" altLang="en-US" smtClean="0"/>
              <a:t>‹#›</a:t>
            </a:fld>
            <a:endParaRPr kumimoji="1" lang="ja-JP" altLang="en-US"/>
          </a:p>
        </p:txBody>
      </p:sp>
    </p:spTree>
    <p:extLst>
      <p:ext uri="{BB962C8B-B14F-4D97-AF65-F5344CB8AC3E}">
        <p14:creationId xmlns:p14="http://schemas.microsoft.com/office/powerpoint/2010/main" val="536075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382B8B4-E6F0-4566-B703-F1997FD2CA63}" type="datetimeFigureOut">
              <a:rPr kumimoji="1" lang="ja-JP" altLang="en-US" smtClean="0"/>
              <a:t>2017/7/18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F177EF2-819C-46F3-9E43-85D432EE01A9}" type="slidenum">
              <a:rPr kumimoji="1" lang="ja-JP" altLang="en-US" smtClean="0"/>
              <a:t>‹#›</a:t>
            </a:fld>
            <a:endParaRPr kumimoji="1" lang="ja-JP" altLang="en-US"/>
          </a:p>
        </p:txBody>
      </p:sp>
    </p:spTree>
    <p:extLst>
      <p:ext uri="{BB962C8B-B14F-4D97-AF65-F5344CB8AC3E}">
        <p14:creationId xmlns:p14="http://schemas.microsoft.com/office/powerpoint/2010/main" val="2469797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82B8B4-E6F0-4566-B703-F1997FD2CA63}" type="datetimeFigureOut">
              <a:rPr kumimoji="1" lang="ja-JP" altLang="en-US" smtClean="0"/>
              <a:t>2017/7/18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77EF2-819C-46F3-9E43-85D432EE01A9}" type="slidenum">
              <a:rPr kumimoji="1" lang="ja-JP" altLang="en-US" smtClean="0"/>
              <a:t>‹#›</a:t>
            </a:fld>
            <a:endParaRPr kumimoji="1" lang="ja-JP" altLang="en-US"/>
          </a:p>
        </p:txBody>
      </p:sp>
    </p:spTree>
    <p:extLst>
      <p:ext uri="{BB962C8B-B14F-4D97-AF65-F5344CB8AC3E}">
        <p14:creationId xmlns:p14="http://schemas.microsoft.com/office/powerpoint/2010/main" val="3523035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descr="横線"/>
          <p:cNvSpPr>
            <a:spLocks noChangeArrowheads="1"/>
          </p:cNvSpPr>
          <p:nvPr/>
        </p:nvSpPr>
        <p:spPr bwMode="auto">
          <a:xfrm>
            <a:off x="0" y="0"/>
            <a:ext cx="9144000" cy="428604"/>
          </a:xfrm>
          <a:prstGeom prst="rect">
            <a:avLst/>
          </a:prstGeom>
          <a:pattFill prst="ltHorz">
            <a:fgClr>
              <a:srgbClr val="99FF99"/>
            </a:fgClr>
            <a:bgClr>
              <a:srgbClr val="FFFFFF"/>
            </a:bgClr>
          </a:pattFill>
          <a:ln w="9525">
            <a:no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4" name="コンテンツ プレースホルダー 2"/>
          <p:cNvSpPr txBox="1">
            <a:spLocks/>
          </p:cNvSpPr>
          <p:nvPr/>
        </p:nvSpPr>
        <p:spPr>
          <a:xfrm>
            <a:off x="323528" y="1447800"/>
            <a:ext cx="8610922" cy="5077544"/>
          </a:xfrm>
          <a:prstGeom prst="rect">
            <a:avLst/>
          </a:prstGeom>
        </p:spPr>
        <p:txBody>
          <a:bodyPr/>
          <a:lstStyle>
            <a:lvl1pPr marL="365125" indent="-282575" algn="l" rtl="0" eaLnBrk="0" fontAlgn="base" hangingPunct="0">
              <a:spcBef>
                <a:spcPts val="600"/>
              </a:spcBef>
              <a:spcAft>
                <a:spcPct val="0"/>
              </a:spcAft>
              <a:buClr>
                <a:schemeClr val="accent1"/>
              </a:buClr>
              <a:buSzPct val="80000"/>
              <a:buFont typeface="Wingdings 2" pitchFamily="18" charset="2"/>
              <a:buChar char=""/>
              <a:defRPr kumimoji="1"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kumimoji="1"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kumimoji="1"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kumimoji="1"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a:lstStyle>
          <a:p>
            <a:pPr marL="82550" indent="0">
              <a:buFont typeface="Wingdings 2" pitchFamily="18" charset="2"/>
              <a:buNone/>
            </a:pPr>
            <a:r>
              <a:rPr lang="ja-JP" altLang="en-US" dirty="0" smtClean="0">
                <a:solidFill>
                  <a:srgbClr val="C00000"/>
                </a:solidFill>
              </a:rPr>
              <a:t>子どもの貧困撃退　　円卓会議</a:t>
            </a:r>
            <a:endParaRPr lang="en-US" altLang="ja-JP" dirty="0" smtClean="0">
              <a:solidFill>
                <a:srgbClr val="C00000"/>
              </a:solidFill>
            </a:endParaRPr>
          </a:p>
          <a:p>
            <a:pPr marL="82550" indent="0">
              <a:buFont typeface="Wingdings 2" pitchFamily="18" charset="2"/>
              <a:buNone/>
            </a:pPr>
            <a:r>
              <a:rPr lang="ja-JP" altLang="en-US" dirty="0" smtClean="0">
                <a:solidFill>
                  <a:srgbClr val="C00000"/>
                </a:solidFill>
              </a:rPr>
              <a:t>　　</a:t>
            </a:r>
            <a:r>
              <a:rPr lang="ja-JP" altLang="en-US" dirty="0" err="1" smtClean="0">
                <a:solidFill>
                  <a:srgbClr val="C00000"/>
                </a:solidFill>
              </a:rPr>
              <a:t>ー</a:t>
            </a:r>
            <a:r>
              <a:rPr lang="ja-JP" altLang="en-US" dirty="0" smtClean="0">
                <a:solidFill>
                  <a:srgbClr val="C00000"/>
                </a:solidFill>
              </a:rPr>
              <a:t>　旗揚げ会議　－</a:t>
            </a:r>
            <a:endParaRPr lang="en-US" altLang="ja-JP" dirty="0" smtClean="0">
              <a:solidFill>
                <a:srgbClr val="C00000"/>
              </a:solidFill>
            </a:endParaRPr>
          </a:p>
          <a:p>
            <a:pPr marL="82550" indent="0">
              <a:buFont typeface="Wingdings 2" pitchFamily="18" charset="2"/>
              <a:buNone/>
            </a:pPr>
            <a:endParaRPr lang="en-US" altLang="ja-JP" sz="3600" dirty="0"/>
          </a:p>
          <a:p>
            <a:pPr marL="82550" indent="0">
              <a:buFont typeface="Wingdings 2" pitchFamily="18" charset="2"/>
              <a:buNone/>
            </a:pPr>
            <a:r>
              <a:rPr lang="ja-JP" altLang="en-US" sz="3600" dirty="0" smtClean="0">
                <a:solidFill>
                  <a:schemeClr val="tx2">
                    <a:lumMod val="50000"/>
                  </a:schemeClr>
                </a:solidFill>
              </a:rPr>
              <a:t>「宇都宮会議・円卓会議の骨組みの発表」</a:t>
            </a:r>
            <a:endParaRPr lang="en-US" altLang="ja-JP" sz="3600" dirty="0" smtClean="0">
              <a:solidFill>
                <a:schemeClr val="tx2">
                  <a:lumMod val="50000"/>
                </a:schemeClr>
              </a:solidFill>
            </a:endParaRPr>
          </a:p>
          <a:p>
            <a:pPr marL="82550" indent="0">
              <a:buFont typeface="Wingdings 2" pitchFamily="18" charset="2"/>
              <a:buNone/>
            </a:pPr>
            <a:r>
              <a:rPr lang="ja-JP" altLang="en-US" sz="3600" dirty="0">
                <a:solidFill>
                  <a:schemeClr val="tx2">
                    <a:lumMod val="50000"/>
                  </a:schemeClr>
                </a:solidFill>
              </a:rPr>
              <a:t>　</a:t>
            </a:r>
            <a:r>
              <a:rPr lang="ja-JP" altLang="en-US" sz="3600" dirty="0" smtClean="0">
                <a:solidFill>
                  <a:schemeClr val="tx2">
                    <a:lumMod val="50000"/>
                  </a:schemeClr>
                </a:solidFill>
              </a:rPr>
              <a:t>とスケジュール</a:t>
            </a:r>
            <a:endParaRPr lang="en-US" altLang="ja-JP" sz="3600" dirty="0" smtClean="0">
              <a:solidFill>
                <a:schemeClr val="tx2">
                  <a:lumMod val="50000"/>
                </a:schemeClr>
              </a:solidFill>
            </a:endParaRPr>
          </a:p>
          <a:p>
            <a:pPr marL="82550" indent="0">
              <a:buFont typeface="Wingdings 2" pitchFamily="18" charset="2"/>
              <a:buNone/>
            </a:pPr>
            <a:r>
              <a:rPr lang="ja-JP" altLang="en-US" sz="3600" dirty="0"/>
              <a:t>　</a:t>
            </a:r>
            <a:r>
              <a:rPr lang="ja-JP" altLang="en-US" sz="3600" dirty="0" smtClean="0"/>
              <a:t>　　　</a:t>
            </a:r>
            <a:r>
              <a:rPr lang="ja-JP" altLang="en-US" dirty="0" smtClean="0"/>
              <a:t>　　　　　　　　　　</a:t>
            </a:r>
            <a:endParaRPr lang="en-US" altLang="ja-JP" dirty="0" smtClean="0"/>
          </a:p>
          <a:p>
            <a:pPr marL="82550" indent="0">
              <a:buFont typeface="Wingdings 2" pitchFamily="18" charset="2"/>
              <a:buNone/>
            </a:pPr>
            <a:r>
              <a:rPr lang="ja-JP" altLang="en-US" dirty="0"/>
              <a:t>　</a:t>
            </a:r>
            <a:r>
              <a:rPr lang="ja-JP" altLang="en-US" dirty="0" smtClean="0"/>
              <a:t>　　　　　　　　　　　　　　　　　　</a:t>
            </a:r>
            <a:r>
              <a:rPr lang="ja-JP" altLang="en-US" sz="2400" dirty="0" smtClean="0"/>
              <a:t>平成</a:t>
            </a:r>
            <a:r>
              <a:rPr lang="en-US" altLang="ja-JP" sz="2400" dirty="0" smtClean="0"/>
              <a:t>29</a:t>
            </a:r>
            <a:r>
              <a:rPr lang="ja-JP" altLang="en-US" sz="2400" dirty="0" smtClean="0"/>
              <a:t>年</a:t>
            </a:r>
            <a:r>
              <a:rPr lang="en-US" altLang="ja-JP" sz="2400" dirty="0" smtClean="0"/>
              <a:t>7</a:t>
            </a:r>
            <a:r>
              <a:rPr lang="ja-JP" altLang="en-US" sz="2400" dirty="0" smtClean="0"/>
              <a:t>月</a:t>
            </a:r>
            <a:r>
              <a:rPr lang="en-US" altLang="ja-JP" sz="2400" dirty="0" smtClean="0"/>
              <a:t>16</a:t>
            </a:r>
            <a:r>
              <a:rPr lang="ja-JP" altLang="en-US" sz="2400" dirty="0" smtClean="0"/>
              <a:t>日（日）</a:t>
            </a:r>
            <a:endParaRPr lang="en-US" altLang="ja-JP" sz="2400" dirty="0" smtClean="0"/>
          </a:p>
          <a:p>
            <a:pPr marL="82550" indent="0">
              <a:buFont typeface="Wingdings 2" pitchFamily="18" charset="2"/>
              <a:buNone/>
            </a:pPr>
            <a:r>
              <a:rPr lang="ja-JP" altLang="en-US" sz="2400" dirty="0"/>
              <a:t>　</a:t>
            </a:r>
            <a:r>
              <a:rPr lang="ja-JP" altLang="en-US" sz="2400" dirty="0" smtClean="0"/>
              <a:t>　　　　　　　　　　　　　  　　　　　　　　　　　　　　　　　　　荻津　守</a:t>
            </a:r>
            <a:endParaRPr lang="en-US" altLang="ja-JP" sz="2400" dirty="0" smtClean="0"/>
          </a:p>
        </p:txBody>
      </p:sp>
    </p:spTree>
    <p:extLst>
      <p:ext uri="{BB962C8B-B14F-4D97-AF65-F5344CB8AC3E}">
        <p14:creationId xmlns:p14="http://schemas.microsoft.com/office/powerpoint/2010/main" val="12707696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descr="横線"/>
          <p:cNvSpPr>
            <a:spLocks noChangeArrowheads="1"/>
          </p:cNvSpPr>
          <p:nvPr/>
        </p:nvSpPr>
        <p:spPr bwMode="auto">
          <a:xfrm>
            <a:off x="0" y="0"/>
            <a:ext cx="9144000" cy="428604"/>
          </a:xfrm>
          <a:prstGeom prst="rect">
            <a:avLst/>
          </a:prstGeom>
          <a:pattFill prst="ltHorz">
            <a:fgClr>
              <a:srgbClr val="99FF99"/>
            </a:fgClr>
            <a:bgClr>
              <a:srgbClr val="FFFFFF"/>
            </a:bgClr>
          </a:pattFill>
          <a:ln w="9525">
            <a:no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5" name="サブタイトル 4"/>
          <p:cNvSpPr>
            <a:spLocks noGrp="1"/>
          </p:cNvSpPr>
          <p:nvPr>
            <p:ph type="subTitle" idx="1"/>
          </p:nvPr>
        </p:nvSpPr>
        <p:spPr>
          <a:xfrm>
            <a:off x="0" y="471108"/>
            <a:ext cx="1979712" cy="478904"/>
          </a:xfrm>
          <a:ln w="28575">
            <a:solidFill>
              <a:srgbClr val="C00000"/>
            </a:solidFill>
          </a:ln>
        </p:spPr>
        <p:txBody>
          <a:bodyPr>
            <a:noAutofit/>
          </a:bodyPr>
          <a:lstStyle/>
          <a:p>
            <a:r>
              <a:rPr kumimoji="1" lang="ja-JP" altLang="en-US" sz="2800" dirty="0" smtClean="0">
                <a:solidFill>
                  <a:schemeClr val="tx1"/>
                </a:solidFill>
              </a:rPr>
              <a:t>骨組み</a:t>
            </a:r>
            <a:endParaRPr kumimoji="1" lang="ja-JP" altLang="en-US" sz="2800" dirty="0">
              <a:solidFill>
                <a:schemeClr val="tx1"/>
              </a:solidFill>
            </a:endParaRPr>
          </a:p>
        </p:txBody>
      </p:sp>
      <p:sp>
        <p:nvSpPr>
          <p:cNvPr id="7" name="サブタイトル 4"/>
          <p:cNvSpPr txBox="1">
            <a:spLocks/>
          </p:cNvSpPr>
          <p:nvPr/>
        </p:nvSpPr>
        <p:spPr>
          <a:xfrm>
            <a:off x="5938" y="1628800"/>
            <a:ext cx="3275856" cy="1222891"/>
          </a:xfrm>
          <a:prstGeom prst="rect">
            <a:avLst/>
          </a:prstGeom>
          <a:solidFill>
            <a:srgbClr val="FFFF00">
              <a:alpha val="30000"/>
            </a:srgbClr>
          </a:solidFill>
          <a:ln w="38100" cmpd="dbl">
            <a:solidFill>
              <a:srgbClr val="C00000"/>
            </a:solidFill>
          </a:ln>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2800" dirty="0" smtClean="0">
                <a:solidFill>
                  <a:schemeClr val="accent2">
                    <a:lumMod val="50000"/>
                  </a:schemeClr>
                </a:solidFill>
              </a:rPr>
              <a:t>　</a:t>
            </a:r>
            <a:r>
              <a:rPr lang="ja-JP" altLang="en-US" sz="2800" b="1" dirty="0" smtClean="0">
                <a:solidFill>
                  <a:srgbClr val="C00000"/>
                </a:solidFill>
              </a:rPr>
              <a:t>まず肉付けを</a:t>
            </a:r>
            <a:endParaRPr lang="en-US" altLang="ja-JP" sz="2800" b="1" dirty="0" smtClean="0">
              <a:solidFill>
                <a:srgbClr val="C00000"/>
              </a:solidFill>
            </a:endParaRPr>
          </a:p>
          <a:p>
            <a:pPr algn="l"/>
            <a:r>
              <a:rPr lang="ja-JP" altLang="en-US" sz="2800" b="1" dirty="0" smtClean="0">
                <a:solidFill>
                  <a:srgbClr val="C00000"/>
                </a:solidFill>
              </a:rPr>
              <a:t>　　　始める事</a:t>
            </a:r>
            <a:endParaRPr lang="ja-JP" altLang="en-US" sz="2800" b="1" dirty="0">
              <a:solidFill>
                <a:srgbClr val="C00000"/>
              </a:solidFill>
            </a:endParaRPr>
          </a:p>
        </p:txBody>
      </p:sp>
      <p:sp>
        <p:nvSpPr>
          <p:cNvPr id="15" name="サブタイトル 4"/>
          <p:cNvSpPr txBox="1">
            <a:spLocks/>
          </p:cNvSpPr>
          <p:nvPr/>
        </p:nvSpPr>
        <p:spPr>
          <a:xfrm>
            <a:off x="4020268" y="798332"/>
            <a:ext cx="4680520" cy="995728"/>
          </a:xfrm>
          <a:prstGeom prst="rect">
            <a:avLst/>
          </a:prstGeom>
          <a:ln w="28575">
            <a:solidFill>
              <a:schemeClr val="accent2">
                <a:lumMod val="50000"/>
              </a:schemeClr>
            </a:solidFill>
          </a:ln>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2400" b="1" dirty="0" smtClean="0">
                <a:solidFill>
                  <a:srgbClr val="C00000"/>
                </a:solidFill>
              </a:rPr>
              <a:t>①　子ども食堂　（一般公開版）</a:t>
            </a:r>
            <a:endParaRPr lang="en-US" altLang="ja-JP" sz="2400" b="1" dirty="0" smtClean="0">
              <a:solidFill>
                <a:srgbClr val="C00000"/>
              </a:solidFill>
            </a:endParaRPr>
          </a:p>
          <a:p>
            <a:pPr algn="l"/>
            <a:r>
              <a:rPr lang="ja-JP" altLang="en-US" sz="2400" dirty="0" smtClean="0">
                <a:solidFill>
                  <a:schemeClr val="tx1"/>
                </a:solidFill>
              </a:rPr>
              <a:t>　　　　　　　　　</a:t>
            </a:r>
            <a:endParaRPr lang="ja-JP" altLang="en-US" sz="2400" dirty="0">
              <a:solidFill>
                <a:schemeClr val="tx1"/>
              </a:solidFill>
            </a:endParaRPr>
          </a:p>
        </p:txBody>
      </p:sp>
      <p:sp>
        <p:nvSpPr>
          <p:cNvPr id="18" name="サブタイトル 4"/>
          <p:cNvSpPr txBox="1">
            <a:spLocks/>
          </p:cNvSpPr>
          <p:nvPr/>
        </p:nvSpPr>
        <p:spPr>
          <a:xfrm>
            <a:off x="4020268" y="2103044"/>
            <a:ext cx="4680520" cy="995728"/>
          </a:xfrm>
          <a:prstGeom prst="rect">
            <a:avLst/>
          </a:prstGeom>
          <a:ln w="28575">
            <a:solidFill>
              <a:schemeClr val="accent2">
                <a:lumMod val="50000"/>
              </a:schemeClr>
            </a:solidFill>
          </a:ln>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2400" b="1" dirty="0">
                <a:solidFill>
                  <a:srgbClr val="C00000"/>
                </a:solidFill>
              </a:rPr>
              <a:t>②</a:t>
            </a:r>
            <a:r>
              <a:rPr lang="ja-JP" altLang="en-US" sz="2400" b="1" dirty="0" smtClean="0">
                <a:solidFill>
                  <a:srgbClr val="C00000"/>
                </a:solidFill>
              </a:rPr>
              <a:t>　子ども食堂　（デープ版）</a:t>
            </a:r>
            <a:endParaRPr lang="en-US" altLang="ja-JP" sz="2400" b="1" dirty="0" smtClean="0">
              <a:solidFill>
                <a:srgbClr val="C00000"/>
              </a:solidFill>
            </a:endParaRPr>
          </a:p>
          <a:p>
            <a:pPr algn="l"/>
            <a:r>
              <a:rPr lang="ja-JP" altLang="en-US" sz="2400" dirty="0" smtClean="0">
                <a:solidFill>
                  <a:schemeClr val="tx1"/>
                </a:solidFill>
              </a:rPr>
              <a:t>　　</a:t>
            </a:r>
            <a:endParaRPr lang="ja-JP" altLang="en-US" sz="1800" dirty="0">
              <a:solidFill>
                <a:schemeClr val="tx1"/>
              </a:solidFill>
            </a:endParaRPr>
          </a:p>
        </p:txBody>
      </p:sp>
      <p:sp>
        <p:nvSpPr>
          <p:cNvPr id="19" name="サブタイトル 4"/>
          <p:cNvSpPr txBox="1">
            <a:spLocks/>
          </p:cNvSpPr>
          <p:nvPr/>
        </p:nvSpPr>
        <p:spPr>
          <a:xfrm>
            <a:off x="4020268" y="3367282"/>
            <a:ext cx="4680520" cy="995728"/>
          </a:xfrm>
          <a:prstGeom prst="rect">
            <a:avLst/>
          </a:prstGeom>
          <a:ln w="28575">
            <a:solidFill>
              <a:schemeClr val="tx1"/>
            </a:solidFill>
          </a:ln>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2400" b="1" dirty="0">
                <a:solidFill>
                  <a:srgbClr val="C00000"/>
                </a:solidFill>
              </a:rPr>
              <a:t>③</a:t>
            </a:r>
            <a:r>
              <a:rPr lang="ja-JP" altLang="en-US" sz="2400" b="1" dirty="0" smtClean="0">
                <a:solidFill>
                  <a:srgbClr val="C00000"/>
                </a:solidFill>
              </a:rPr>
              <a:t>　学習支援　</a:t>
            </a:r>
            <a:r>
              <a:rPr lang="en-US" altLang="ja-JP" sz="2400" b="1" dirty="0" smtClean="0">
                <a:solidFill>
                  <a:srgbClr val="C00000"/>
                </a:solidFill>
              </a:rPr>
              <a:t>+</a:t>
            </a:r>
            <a:r>
              <a:rPr lang="ja-JP" altLang="en-US" sz="2400" b="1" dirty="0" smtClean="0">
                <a:solidFill>
                  <a:srgbClr val="C00000"/>
                </a:solidFill>
              </a:rPr>
              <a:t>　　送迎</a:t>
            </a:r>
            <a:endParaRPr lang="en-US" altLang="ja-JP" sz="2400" b="1" dirty="0" smtClean="0">
              <a:solidFill>
                <a:srgbClr val="C00000"/>
              </a:solidFill>
            </a:endParaRPr>
          </a:p>
          <a:p>
            <a:pPr algn="l"/>
            <a:r>
              <a:rPr lang="ja-JP" altLang="en-US" sz="2400" dirty="0" smtClean="0">
                <a:solidFill>
                  <a:schemeClr val="tx1"/>
                </a:solidFill>
              </a:rPr>
              <a:t>　　</a:t>
            </a:r>
            <a:endParaRPr lang="ja-JP" altLang="en-US" sz="1700" dirty="0">
              <a:solidFill>
                <a:schemeClr val="tx1"/>
              </a:solidFill>
            </a:endParaRPr>
          </a:p>
        </p:txBody>
      </p:sp>
      <p:sp>
        <p:nvSpPr>
          <p:cNvPr id="10" name="サブタイトル 4"/>
          <p:cNvSpPr txBox="1">
            <a:spLocks/>
          </p:cNvSpPr>
          <p:nvPr/>
        </p:nvSpPr>
        <p:spPr>
          <a:xfrm>
            <a:off x="3988329" y="4581128"/>
            <a:ext cx="4680520" cy="995728"/>
          </a:xfrm>
          <a:prstGeom prst="rect">
            <a:avLst/>
          </a:prstGeom>
          <a:ln w="28575">
            <a:solidFill>
              <a:schemeClr val="accent2">
                <a:lumMod val="50000"/>
              </a:schemeClr>
            </a:solidFill>
          </a:ln>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2400" b="1" dirty="0">
                <a:solidFill>
                  <a:srgbClr val="C00000"/>
                </a:solidFill>
              </a:rPr>
              <a:t>⑤</a:t>
            </a:r>
            <a:r>
              <a:rPr lang="ja-JP" altLang="en-US" sz="2400" b="1" dirty="0" smtClean="0">
                <a:solidFill>
                  <a:srgbClr val="C00000"/>
                </a:solidFill>
              </a:rPr>
              <a:t>　フードバンク</a:t>
            </a:r>
            <a:endParaRPr lang="en-US" altLang="ja-JP" sz="2400" b="1" dirty="0" smtClean="0">
              <a:solidFill>
                <a:srgbClr val="C00000"/>
              </a:solidFill>
            </a:endParaRPr>
          </a:p>
          <a:p>
            <a:pPr algn="l"/>
            <a:r>
              <a:rPr lang="ja-JP" altLang="en-US" sz="2400" dirty="0" smtClean="0">
                <a:solidFill>
                  <a:schemeClr val="tx1"/>
                </a:solidFill>
              </a:rPr>
              <a:t>　　　　</a:t>
            </a:r>
            <a:r>
              <a:rPr lang="ja-JP" altLang="en-US" sz="1800" dirty="0" smtClean="0">
                <a:solidFill>
                  <a:schemeClr val="tx1"/>
                </a:solidFill>
              </a:rPr>
              <a:t>　＜</a:t>
            </a:r>
            <a:r>
              <a:rPr lang="en-US" altLang="ja-JP" sz="1800" dirty="0" smtClean="0">
                <a:solidFill>
                  <a:schemeClr val="tx1"/>
                </a:solidFill>
              </a:rPr>
              <a:t>V</a:t>
            </a:r>
            <a:r>
              <a:rPr lang="ja-JP" altLang="en-US" sz="1800" dirty="0" smtClean="0">
                <a:solidFill>
                  <a:schemeClr val="tx1"/>
                </a:solidFill>
              </a:rPr>
              <a:t>ネット・社会福祉協議会等＞</a:t>
            </a:r>
            <a:endParaRPr lang="ja-JP" altLang="en-US" sz="1800" dirty="0">
              <a:solidFill>
                <a:schemeClr val="tx1"/>
              </a:solidFill>
            </a:endParaRPr>
          </a:p>
        </p:txBody>
      </p:sp>
      <p:sp>
        <p:nvSpPr>
          <p:cNvPr id="11" name="サブタイトル 4"/>
          <p:cNvSpPr txBox="1">
            <a:spLocks/>
          </p:cNvSpPr>
          <p:nvPr/>
        </p:nvSpPr>
        <p:spPr>
          <a:xfrm>
            <a:off x="3988329" y="5733256"/>
            <a:ext cx="4680520" cy="995728"/>
          </a:xfrm>
          <a:prstGeom prst="rect">
            <a:avLst/>
          </a:prstGeom>
          <a:ln w="28575">
            <a:solidFill>
              <a:schemeClr val="accent2">
                <a:lumMod val="50000"/>
              </a:schemeClr>
            </a:solidFill>
          </a:ln>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2400" b="1" dirty="0" smtClean="0">
                <a:solidFill>
                  <a:srgbClr val="C00000"/>
                </a:solidFill>
              </a:rPr>
              <a:t>⑥　就労支援</a:t>
            </a:r>
            <a:endParaRPr lang="en-US" altLang="ja-JP" sz="2400" b="1" dirty="0" smtClean="0">
              <a:solidFill>
                <a:srgbClr val="C00000"/>
              </a:solidFill>
            </a:endParaRPr>
          </a:p>
          <a:p>
            <a:pPr algn="l"/>
            <a:r>
              <a:rPr lang="ja-JP" altLang="en-US" sz="2400" dirty="0" smtClean="0">
                <a:solidFill>
                  <a:schemeClr val="tx1"/>
                </a:solidFill>
              </a:rPr>
              <a:t>　　　　　</a:t>
            </a:r>
            <a:r>
              <a:rPr lang="ja-JP" altLang="en-US" sz="1800" dirty="0" smtClean="0">
                <a:solidFill>
                  <a:schemeClr val="tx1"/>
                </a:solidFill>
              </a:rPr>
              <a:t>＜ハローワーク等＞</a:t>
            </a:r>
            <a:endParaRPr lang="ja-JP" altLang="en-US" sz="1800" dirty="0">
              <a:solidFill>
                <a:schemeClr val="tx1"/>
              </a:solidFill>
            </a:endParaRPr>
          </a:p>
        </p:txBody>
      </p:sp>
      <p:sp>
        <p:nvSpPr>
          <p:cNvPr id="12" name="サブタイトル 4"/>
          <p:cNvSpPr txBox="1">
            <a:spLocks/>
          </p:cNvSpPr>
          <p:nvPr/>
        </p:nvSpPr>
        <p:spPr>
          <a:xfrm>
            <a:off x="179512" y="5078992"/>
            <a:ext cx="3096344" cy="1645992"/>
          </a:xfrm>
          <a:prstGeom prst="rect">
            <a:avLst/>
          </a:prstGeom>
          <a:ln w="28575">
            <a:solidFill>
              <a:schemeClr val="accent2">
                <a:lumMod val="50000"/>
              </a:schemeClr>
            </a:solidFill>
          </a:ln>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2400" b="1" dirty="0" smtClean="0">
                <a:solidFill>
                  <a:srgbClr val="C00000"/>
                </a:solidFill>
              </a:rPr>
              <a:t>⑩　寄付集め</a:t>
            </a:r>
            <a:endParaRPr lang="en-US" altLang="ja-JP" sz="2400" b="1" dirty="0" smtClean="0">
              <a:solidFill>
                <a:srgbClr val="C00000"/>
              </a:solidFill>
            </a:endParaRPr>
          </a:p>
          <a:p>
            <a:pPr algn="l"/>
            <a:r>
              <a:rPr lang="ja-JP" altLang="en-US" sz="2400" b="1" dirty="0">
                <a:solidFill>
                  <a:srgbClr val="C00000"/>
                </a:solidFill>
              </a:rPr>
              <a:t>　</a:t>
            </a:r>
            <a:r>
              <a:rPr lang="ja-JP" altLang="en-US" sz="2400" b="1" dirty="0" smtClean="0">
                <a:solidFill>
                  <a:srgbClr val="C00000"/>
                </a:solidFill>
              </a:rPr>
              <a:t>　 寄付付き商品等</a:t>
            </a:r>
            <a:endParaRPr lang="en-US" altLang="ja-JP" sz="2400" b="1" dirty="0" smtClean="0">
              <a:solidFill>
                <a:srgbClr val="C00000"/>
              </a:solidFill>
            </a:endParaRPr>
          </a:p>
          <a:p>
            <a:pPr algn="l"/>
            <a:endParaRPr lang="en-US" altLang="ja-JP" sz="1800" dirty="0" smtClean="0">
              <a:solidFill>
                <a:schemeClr val="tx1"/>
              </a:solidFill>
            </a:endParaRPr>
          </a:p>
          <a:p>
            <a:pPr algn="l"/>
            <a:r>
              <a:rPr lang="ja-JP" altLang="en-US" sz="1800" dirty="0" smtClean="0">
                <a:solidFill>
                  <a:schemeClr val="tx1"/>
                </a:solidFill>
              </a:rPr>
              <a:t>＜支援の実現化</a:t>
            </a:r>
            <a:r>
              <a:rPr lang="ja-JP" altLang="en-US" sz="1800" dirty="0">
                <a:solidFill>
                  <a:schemeClr val="tx1"/>
                </a:solidFill>
              </a:rPr>
              <a:t>のため</a:t>
            </a:r>
            <a:r>
              <a:rPr lang="ja-JP" altLang="en-US" sz="1800" dirty="0" smtClean="0">
                <a:solidFill>
                  <a:schemeClr val="tx1"/>
                </a:solidFill>
              </a:rPr>
              <a:t>に＞</a:t>
            </a:r>
            <a:endParaRPr lang="ja-JP" altLang="en-US" sz="1800" dirty="0">
              <a:solidFill>
                <a:schemeClr val="tx1"/>
              </a:solidFill>
            </a:endParaRPr>
          </a:p>
        </p:txBody>
      </p:sp>
    </p:spTree>
    <p:extLst>
      <p:ext uri="{BB962C8B-B14F-4D97-AF65-F5344CB8AC3E}">
        <p14:creationId xmlns:p14="http://schemas.microsoft.com/office/powerpoint/2010/main" val="343624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descr="横線"/>
          <p:cNvSpPr>
            <a:spLocks noChangeArrowheads="1"/>
          </p:cNvSpPr>
          <p:nvPr/>
        </p:nvSpPr>
        <p:spPr bwMode="auto">
          <a:xfrm>
            <a:off x="0" y="0"/>
            <a:ext cx="9144000" cy="428604"/>
          </a:xfrm>
          <a:prstGeom prst="rect">
            <a:avLst/>
          </a:prstGeom>
          <a:pattFill prst="ltHorz">
            <a:fgClr>
              <a:srgbClr val="99FF99"/>
            </a:fgClr>
            <a:bgClr>
              <a:srgbClr val="FFFFFF"/>
            </a:bgClr>
          </a:pattFill>
          <a:ln w="9525">
            <a:no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3" name="コンテンツ プレースホルダー 2"/>
          <p:cNvSpPr txBox="1">
            <a:spLocks/>
          </p:cNvSpPr>
          <p:nvPr/>
        </p:nvSpPr>
        <p:spPr>
          <a:xfrm>
            <a:off x="515326" y="1988840"/>
            <a:ext cx="3192577" cy="720080"/>
          </a:xfrm>
          <a:prstGeom prst="rect">
            <a:avLst/>
          </a:prstGeom>
          <a:ln w="28575">
            <a:solidFill>
              <a:srgbClr val="002060"/>
            </a:solidFill>
          </a:ln>
        </p:spPr>
        <p:txBody>
          <a:bodyPr/>
          <a:lstStyle>
            <a:lvl1pPr marL="365125" indent="-282575" algn="l" rtl="0" eaLnBrk="0" fontAlgn="base" hangingPunct="0">
              <a:spcBef>
                <a:spcPts val="600"/>
              </a:spcBef>
              <a:spcAft>
                <a:spcPct val="0"/>
              </a:spcAft>
              <a:buClr>
                <a:schemeClr val="accent1"/>
              </a:buClr>
              <a:buSzPct val="80000"/>
              <a:buFont typeface="Wingdings 2" pitchFamily="18" charset="2"/>
              <a:buChar char=""/>
              <a:defRPr kumimoji="1"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kumimoji="1"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kumimoji="1"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kumimoji="1"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a:lstStyle>
          <a:p>
            <a:pPr marL="82550" indent="0" algn="ctr">
              <a:buFont typeface="Wingdings 2" pitchFamily="18" charset="2"/>
              <a:buNone/>
            </a:pPr>
            <a:r>
              <a:rPr lang="ja-JP" altLang="en-US" sz="2400" dirty="0" smtClean="0"/>
              <a:t>骨組みグループ</a:t>
            </a:r>
            <a:endParaRPr lang="en-US" altLang="ja-JP" sz="2400" dirty="0" smtClean="0"/>
          </a:p>
        </p:txBody>
      </p:sp>
      <p:sp>
        <p:nvSpPr>
          <p:cNvPr id="7" name="サブタイトル 4"/>
          <p:cNvSpPr txBox="1">
            <a:spLocks/>
          </p:cNvSpPr>
          <p:nvPr/>
        </p:nvSpPr>
        <p:spPr>
          <a:xfrm>
            <a:off x="0" y="471108"/>
            <a:ext cx="3419872" cy="478904"/>
          </a:xfrm>
          <a:prstGeom prst="rect">
            <a:avLst/>
          </a:prstGeom>
          <a:ln w="28575">
            <a:solidFill>
              <a:srgbClr val="C00000"/>
            </a:solidFill>
          </a:ln>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r>
              <a:rPr lang="ja-JP" altLang="en-US" sz="2800" dirty="0" smtClean="0">
                <a:solidFill>
                  <a:schemeClr val="tx1"/>
                </a:solidFill>
              </a:rPr>
              <a:t>今後のスケジュール</a:t>
            </a:r>
            <a:endParaRPr lang="ja-JP" altLang="en-US" sz="2800" dirty="0">
              <a:solidFill>
                <a:schemeClr val="tx1"/>
              </a:solidFill>
            </a:endParaRPr>
          </a:p>
        </p:txBody>
      </p:sp>
      <p:sp>
        <p:nvSpPr>
          <p:cNvPr id="5" name="コンテンツ プレースホルダー 2"/>
          <p:cNvSpPr txBox="1">
            <a:spLocks/>
          </p:cNvSpPr>
          <p:nvPr/>
        </p:nvSpPr>
        <p:spPr>
          <a:xfrm>
            <a:off x="4788024" y="2005858"/>
            <a:ext cx="3192577" cy="720080"/>
          </a:xfrm>
          <a:prstGeom prst="rect">
            <a:avLst/>
          </a:prstGeom>
          <a:ln w="28575">
            <a:solidFill>
              <a:srgbClr val="002060"/>
            </a:solidFill>
          </a:ln>
        </p:spPr>
        <p:txBody>
          <a:bodyPr/>
          <a:lstStyle>
            <a:lvl1pPr marL="365125" indent="-282575" algn="l" rtl="0" eaLnBrk="0" fontAlgn="base" hangingPunct="0">
              <a:spcBef>
                <a:spcPts val="600"/>
              </a:spcBef>
              <a:spcAft>
                <a:spcPct val="0"/>
              </a:spcAft>
              <a:buClr>
                <a:schemeClr val="accent1"/>
              </a:buClr>
              <a:buSzPct val="80000"/>
              <a:buFont typeface="Wingdings 2" pitchFamily="18" charset="2"/>
              <a:buChar char=""/>
              <a:defRPr kumimoji="1"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kumimoji="1"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kumimoji="1"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kumimoji="1"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a:lstStyle>
          <a:p>
            <a:pPr marL="82550" indent="0" algn="ctr">
              <a:buFont typeface="Wingdings 2" pitchFamily="18" charset="2"/>
              <a:buNone/>
            </a:pPr>
            <a:r>
              <a:rPr lang="ja-JP" altLang="en-US" sz="2400" dirty="0" smtClean="0"/>
              <a:t>全体の動き</a:t>
            </a:r>
            <a:endParaRPr lang="en-US" altLang="ja-JP" sz="2400" dirty="0" smtClean="0"/>
          </a:p>
        </p:txBody>
      </p:sp>
      <p:sp>
        <p:nvSpPr>
          <p:cNvPr id="6" name="コンテンツ プレースホルダー 2"/>
          <p:cNvSpPr txBox="1">
            <a:spLocks/>
          </p:cNvSpPr>
          <p:nvPr/>
        </p:nvSpPr>
        <p:spPr>
          <a:xfrm>
            <a:off x="488651" y="3645023"/>
            <a:ext cx="3192577" cy="1367802"/>
          </a:xfrm>
          <a:prstGeom prst="rect">
            <a:avLst/>
          </a:prstGeom>
          <a:ln w="28575">
            <a:solidFill>
              <a:srgbClr val="002060"/>
            </a:solidFill>
          </a:ln>
        </p:spPr>
        <p:txBody>
          <a:bodyPr/>
          <a:lstStyle>
            <a:lvl1pPr marL="365125" indent="-282575" algn="l" rtl="0" eaLnBrk="0" fontAlgn="base" hangingPunct="0">
              <a:spcBef>
                <a:spcPts val="600"/>
              </a:spcBef>
              <a:spcAft>
                <a:spcPct val="0"/>
              </a:spcAft>
              <a:buClr>
                <a:schemeClr val="accent1"/>
              </a:buClr>
              <a:buSzPct val="80000"/>
              <a:buFont typeface="Wingdings 2" pitchFamily="18" charset="2"/>
              <a:buChar char=""/>
              <a:defRPr kumimoji="1"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kumimoji="1"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kumimoji="1"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kumimoji="1"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a:lstStyle>
          <a:p>
            <a:pPr marL="82550" indent="0" algn="ctr">
              <a:buFont typeface="Wingdings 2" pitchFamily="18" charset="2"/>
              <a:buNone/>
            </a:pPr>
            <a:r>
              <a:rPr lang="ja-JP" altLang="en-US" sz="2400" dirty="0" smtClean="0"/>
              <a:t>グループ活動</a:t>
            </a:r>
            <a:endParaRPr lang="en-US" altLang="ja-JP" sz="2400" dirty="0" smtClean="0"/>
          </a:p>
          <a:p>
            <a:pPr marL="82550" indent="0" algn="ctr">
              <a:buFont typeface="Wingdings 2" pitchFamily="18" charset="2"/>
              <a:buNone/>
            </a:pPr>
            <a:endParaRPr lang="en-US" altLang="ja-JP" sz="1800" dirty="0" smtClean="0"/>
          </a:p>
          <a:p>
            <a:pPr marL="82550" indent="0" algn="ctr">
              <a:buFont typeface="Wingdings 2" pitchFamily="18" charset="2"/>
              <a:buNone/>
            </a:pPr>
            <a:r>
              <a:rPr lang="ja-JP" altLang="en-US" sz="1800" dirty="0" smtClean="0"/>
              <a:t>試算の算出や企画</a:t>
            </a:r>
            <a:endParaRPr lang="en-US" altLang="ja-JP" sz="1800" dirty="0" smtClean="0"/>
          </a:p>
        </p:txBody>
      </p:sp>
      <p:sp>
        <p:nvSpPr>
          <p:cNvPr id="8" name="コンテンツ プレースホルダー 2"/>
          <p:cNvSpPr txBox="1">
            <a:spLocks/>
          </p:cNvSpPr>
          <p:nvPr/>
        </p:nvSpPr>
        <p:spPr>
          <a:xfrm>
            <a:off x="4788023" y="3645023"/>
            <a:ext cx="3192577" cy="1367801"/>
          </a:xfrm>
          <a:prstGeom prst="rect">
            <a:avLst/>
          </a:prstGeom>
          <a:ln w="28575">
            <a:solidFill>
              <a:srgbClr val="002060"/>
            </a:solidFill>
          </a:ln>
        </p:spPr>
        <p:txBody>
          <a:bodyPr/>
          <a:lstStyle>
            <a:lvl1pPr marL="365125" indent="-282575" algn="l" rtl="0" eaLnBrk="0" fontAlgn="base" hangingPunct="0">
              <a:spcBef>
                <a:spcPts val="600"/>
              </a:spcBef>
              <a:spcAft>
                <a:spcPct val="0"/>
              </a:spcAft>
              <a:buClr>
                <a:schemeClr val="accent1"/>
              </a:buClr>
              <a:buSzPct val="80000"/>
              <a:buFont typeface="Wingdings 2" pitchFamily="18" charset="2"/>
              <a:buChar char=""/>
              <a:defRPr kumimoji="1"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kumimoji="1"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kumimoji="1"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kumimoji="1"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a:lstStyle>
          <a:p>
            <a:pPr marL="82550" indent="0" algn="ctr">
              <a:buFont typeface="Wingdings 2" pitchFamily="18" charset="2"/>
              <a:buNone/>
            </a:pPr>
            <a:r>
              <a:rPr lang="ja-JP" altLang="en-US" sz="2400" dirty="0" smtClean="0"/>
              <a:t>全体会</a:t>
            </a:r>
            <a:endParaRPr lang="en-US" altLang="ja-JP" sz="2400" dirty="0" smtClean="0"/>
          </a:p>
          <a:p>
            <a:pPr marL="82550" indent="0" algn="ctr">
              <a:buFont typeface="Wingdings 2" pitchFamily="18" charset="2"/>
              <a:buNone/>
            </a:pPr>
            <a:endParaRPr lang="en-US" altLang="ja-JP" sz="1800" dirty="0" smtClean="0"/>
          </a:p>
          <a:p>
            <a:pPr marL="82550" indent="0" algn="ctr">
              <a:buFont typeface="Wingdings 2" pitchFamily="18" charset="2"/>
              <a:buNone/>
            </a:pPr>
            <a:r>
              <a:rPr lang="ja-JP" altLang="en-US" sz="1800" dirty="0" smtClean="0"/>
              <a:t>情報の共有や全体会の運営</a:t>
            </a:r>
            <a:endParaRPr lang="en-US" altLang="ja-JP" sz="1800" dirty="0" smtClean="0"/>
          </a:p>
        </p:txBody>
      </p:sp>
      <p:sp>
        <p:nvSpPr>
          <p:cNvPr id="9" name="コンテンツ プレースホルダー 2"/>
          <p:cNvSpPr txBox="1">
            <a:spLocks/>
          </p:cNvSpPr>
          <p:nvPr/>
        </p:nvSpPr>
        <p:spPr>
          <a:xfrm>
            <a:off x="2569891" y="5877272"/>
            <a:ext cx="3432492" cy="720080"/>
          </a:xfrm>
          <a:prstGeom prst="rect">
            <a:avLst/>
          </a:prstGeom>
          <a:ln w="28575">
            <a:solidFill>
              <a:srgbClr val="002060"/>
            </a:solidFill>
          </a:ln>
        </p:spPr>
        <p:txBody>
          <a:bodyPr/>
          <a:lstStyle>
            <a:lvl1pPr marL="365125" indent="-282575" algn="l" rtl="0" eaLnBrk="0" fontAlgn="base" hangingPunct="0">
              <a:spcBef>
                <a:spcPts val="600"/>
              </a:spcBef>
              <a:spcAft>
                <a:spcPct val="0"/>
              </a:spcAft>
              <a:buClr>
                <a:schemeClr val="accent1"/>
              </a:buClr>
              <a:buSzPct val="80000"/>
              <a:buFont typeface="Wingdings 2" pitchFamily="18" charset="2"/>
              <a:buChar char=""/>
              <a:defRPr kumimoji="1"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kumimoji="1"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kumimoji="1"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kumimoji="1"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a:lstStyle>
          <a:p>
            <a:pPr marL="82550" indent="0" algn="ctr">
              <a:buFont typeface="Wingdings 2" pitchFamily="18" charset="2"/>
              <a:buNone/>
            </a:pPr>
            <a:r>
              <a:rPr lang="ja-JP" altLang="en-US" sz="2400" dirty="0" smtClean="0"/>
              <a:t>プロジェクトの実現化</a:t>
            </a:r>
            <a:endParaRPr lang="en-US" altLang="ja-JP" sz="2400" dirty="0" smtClean="0"/>
          </a:p>
        </p:txBody>
      </p:sp>
      <p:sp>
        <p:nvSpPr>
          <p:cNvPr id="4" name="右矢印 3"/>
          <p:cNvSpPr/>
          <p:nvPr/>
        </p:nvSpPr>
        <p:spPr>
          <a:xfrm rot="5400000">
            <a:off x="1825371" y="3004492"/>
            <a:ext cx="519136"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右矢印 9"/>
          <p:cNvSpPr/>
          <p:nvPr/>
        </p:nvSpPr>
        <p:spPr>
          <a:xfrm rot="5400000">
            <a:off x="6124744" y="3004492"/>
            <a:ext cx="519136"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右矢印 10"/>
          <p:cNvSpPr/>
          <p:nvPr/>
        </p:nvSpPr>
        <p:spPr>
          <a:xfrm rot="3797600">
            <a:off x="2554898" y="5246355"/>
            <a:ext cx="519136"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右矢印 11"/>
          <p:cNvSpPr/>
          <p:nvPr/>
        </p:nvSpPr>
        <p:spPr>
          <a:xfrm rot="7020714">
            <a:off x="5666452" y="5246585"/>
            <a:ext cx="519136"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78884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descr="横線"/>
          <p:cNvSpPr>
            <a:spLocks noChangeArrowheads="1"/>
          </p:cNvSpPr>
          <p:nvPr/>
        </p:nvSpPr>
        <p:spPr bwMode="auto">
          <a:xfrm>
            <a:off x="0" y="0"/>
            <a:ext cx="9144000" cy="428604"/>
          </a:xfrm>
          <a:prstGeom prst="rect">
            <a:avLst/>
          </a:prstGeom>
          <a:pattFill prst="ltHorz">
            <a:fgClr>
              <a:srgbClr val="99FF99"/>
            </a:fgClr>
            <a:bgClr>
              <a:srgbClr val="FFFFFF"/>
            </a:bgClr>
          </a:pattFill>
          <a:ln w="9525">
            <a:no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7" name="サブタイトル 4"/>
          <p:cNvSpPr txBox="1">
            <a:spLocks/>
          </p:cNvSpPr>
          <p:nvPr/>
        </p:nvSpPr>
        <p:spPr>
          <a:xfrm>
            <a:off x="0" y="471108"/>
            <a:ext cx="3419872" cy="478904"/>
          </a:xfrm>
          <a:prstGeom prst="rect">
            <a:avLst/>
          </a:prstGeom>
          <a:ln w="28575">
            <a:solidFill>
              <a:srgbClr val="C00000"/>
            </a:solidFill>
          </a:ln>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r>
              <a:rPr lang="ja-JP" altLang="en-US" sz="2800" dirty="0" smtClean="0">
                <a:solidFill>
                  <a:schemeClr val="tx1"/>
                </a:solidFill>
              </a:rPr>
              <a:t>今後のスケジュール</a:t>
            </a:r>
            <a:endParaRPr lang="ja-JP" altLang="en-US" sz="2800" dirty="0">
              <a:solidFill>
                <a:schemeClr val="tx1"/>
              </a:solidFill>
            </a:endParaRPr>
          </a:p>
        </p:txBody>
      </p:sp>
      <p:sp>
        <p:nvSpPr>
          <p:cNvPr id="8" name="コンテンツ プレースホルダー 2"/>
          <p:cNvSpPr txBox="1">
            <a:spLocks/>
          </p:cNvSpPr>
          <p:nvPr/>
        </p:nvSpPr>
        <p:spPr>
          <a:xfrm>
            <a:off x="179512" y="1988840"/>
            <a:ext cx="3528391" cy="720080"/>
          </a:xfrm>
          <a:prstGeom prst="rect">
            <a:avLst/>
          </a:prstGeom>
          <a:ln w="28575">
            <a:solidFill>
              <a:srgbClr val="002060"/>
            </a:solidFill>
          </a:ln>
        </p:spPr>
        <p:txBody>
          <a:bodyPr/>
          <a:lstStyle>
            <a:lvl1pPr marL="365125" indent="-282575" algn="l" rtl="0" eaLnBrk="0" fontAlgn="base" hangingPunct="0">
              <a:spcBef>
                <a:spcPts val="600"/>
              </a:spcBef>
              <a:spcAft>
                <a:spcPct val="0"/>
              </a:spcAft>
              <a:buClr>
                <a:schemeClr val="accent1"/>
              </a:buClr>
              <a:buSzPct val="80000"/>
              <a:buFont typeface="Wingdings 2" pitchFamily="18" charset="2"/>
              <a:buChar char=""/>
              <a:defRPr kumimoji="1"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kumimoji="1"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kumimoji="1"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kumimoji="1"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a:lstStyle>
          <a:p>
            <a:pPr marL="82550" indent="0" algn="ctr">
              <a:buFont typeface="Wingdings 2" pitchFamily="18" charset="2"/>
              <a:buNone/>
            </a:pPr>
            <a:r>
              <a:rPr lang="ja-JP" altLang="en-US" sz="2400" dirty="0" smtClean="0"/>
              <a:t>骨組みグループの動き</a:t>
            </a:r>
            <a:endParaRPr lang="en-US" altLang="ja-JP" sz="2400" dirty="0" smtClean="0"/>
          </a:p>
        </p:txBody>
      </p:sp>
      <p:sp>
        <p:nvSpPr>
          <p:cNvPr id="9" name="コンテンツ プレースホルダー 2"/>
          <p:cNvSpPr txBox="1">
            <a:spLocks/>
          </p:cNvSpPr>
          <p:nvPr/>
        </p:nvSpPr>
        <p:spPr>
          <a:xfrm>
            <a:off x="4283968" y="1634095"/>
            <a:ext cx="4464496" cy="720080"/>
          </a:xfrm>
          <a:prstGeom prst="rect">
            <a:avLst/>
          </a:prstGeom>
          <a:ln w="28575">
            <a:solidFill>
              <a:schemeClr val="tx1"/>
            </a:solidFill>
          </a:ln>
        </p:spPr>
        <p:txBody>
          <a:bodyPr/>
          <a:lstStyle>
            <a:lvl1pPr marL="365125" indent="-282575" algn="l" rtl="0" eaLnBrk="0" fontAlgn="base" hangingPunct="0">
              <a:spcBef>
                <a:spcPts val="600"/>
              </a:spcBef>
              <a:spcAft>
                <a:spcPct val="0"/>
              </a:spcAft>
              <a:buClr>
                <a:schemeClr val="accent1"/>
              </a:buClr>
              <a:buSzPct val="80000"/>
              <a:buFont typeface="Wingdings 2" pitchFamily="18" charset="2"/>
              <a:buChar char=""/>
              <a:defRPr kumimoji="1"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kumimoji="1"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kumimoji="1"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kumimoji="1"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a:lstStyle>
          <a:p>
            <a:pPr marL="82550" indent="0">
              <a:buFont typeface="Wingdings 2" pitchFamily="18" charset="2"/>
              <a:buNone/>
            </a:pPr>
            <a:r>
              <a:rPr lang="ja-JP" altLang="en-US" sz="2400" dirty="0" smtClean="0"/>
              <a:t>試算の算出</a:t>
            </a:r>
            <a:endParaRPr lang="en-US" altLang="ja-JP" sz="2400" dirty="0" smtClean="0"/>
          </a:p>
        </p:txBody>
      </p:sp>
      <p:sp>
        <p:nvSpPr>
          <p:cNvPr id="10" name="コンテンツ プレースホルダー 2"/>
          <p:cNvSpPr txBox="1">
            <a:spLocks/>
          </p:cNvSpPr>
          <p:nvPr/>
        </p:nvSpPr>
        <p:spPr>
          <a:xfrm>
            <a:off x="4298311" y="3875896"/>
            <a:ext cx="4464496" cy="720080"/>
          </a:xfrm>
          <a:prstGeom prst="rect">
            <a:avLst/>
          </a:prstGeom>
          <a:ln w="28575">
            <a:solidFill>
              <a:schemeClr val="tx1"/>
            </a:solidFill>
          </a:ln>
        </p:spPr>
        <p:txBody>
          <a:bodyPr/>
          <a:lstStyle>
            <a:lvl1pPr marL="365125" indent="-282575" algn="l" rtl="0" eaLnBrk="0" fontAlgn="base" hangingPunct="0">
              <a:spcBef>
                <a:spcPts val="600"/>
              </a:spcBef>
              <a:spcAft>
                <a:spcPct val="0"/>
              </a:spcAft>
              <a:buClr>
                <a:schemeClr val="accent1"/>
              </a:buClr>
              <a:buSzPct val="80000"/>
              <a:buFont typeface="Wingdings 2" pitchFamily="18" charset="2"/>
              <a:buChar char=""/>
              <a:defRPr kumimoji="1"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kumimoji="1"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kumimoji="1"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kumimoji="1"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a:lstStyle>
          <a:p>
            <a:pPr marL="82550" indent="0">
              <a:buFont typeface="Wingdings 2" pitchFamily="18" charset="2"/>
              <a:buNone/>
            </a:pPr>
            <a:r>
              <a:rPr lang="ja-JP" altLang="en-US" sz="2400" dirty="0" smtClean="0"/>
              <a:t>支援内容の確認や企画</a:t>
            </a:r>
            <a:endParaRPr lang="en-US" altLang="ja-JP" sz="2400" dirty="0" smtClean="0"/>
          </a:p>
        </p:txBody>
      </p:sp>
      <p:sp>
        <p:nvSpPr>
          <p:cNvPr id="11" name="コンテンツ プレースホルダー 2"/>
          <p:cNvSpPr txBox="1">
            <a:spLocks/>
          </p:cNvSpPr>
          <p:nvPr/>
        </p:nvSpPr>
        <p:spPr>
          <a:xfrm>
            <a:off x="4304961" y="2812936"/>
            <a:ext cx="4464496" cy="720080"/>
          </a:xfrm>
          <a:prstGeom prst="rect">
            <a:avLst/>
          </a:prstGeom>
          <a:ln w="28575">
            <a:solidFill>
              <a:schemeClr val="tx1"/>
            </a:solidFill>
          </a:ln>
        </p:spPr>
        <p:txBody>
          <a:bodyPr/>
          <a:lstStyle>
            <a:lvl1pPr marL="365125" indent="-282575" algn="l" rtl="0" eaLnBrk="0" fontAlgn="base" hangingPunct="0">
              <a:spcBef>
                <a:spcPts val="600"/>
              </a:spcBef>
              <a:spcAft>
                <a:spcPct val="0"/>
              </a:spcAft>
              <a:buClr>
                <a:schemeClr val="accent1"/>
              </a:buClr>
              <a:buSzPct val="80000"/>
              <a:buFont typeface="Wingdings 2" pitchFamily="18" charset="2"/>
              <a:buChar char=""/>
              <a:defRPr kumimoji="1"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kumimoji="1"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kumimoji="1"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kumimoji="1"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a:lstStyle>
          <a:p>
            <a:pPr marL="82550" indent="0">
              <a:buFont typeface="Wingdings 2" pitchFamily="18" charset="2"/>
              <a:buNone/>
            </a:pPr>
            <a:r>
              <a:rPr lang="ja-JP" altLang="en-US" sz="2400" dirty="0" smtClean="0"/>
              <a:t>現状支援の実情の調査</a:t>
            </a:r>
            <a:endParaRPr lang="en-US" altLang="ja-JP" sz="2400" dirty="0" smtClean="0"/>
          </a:p>
        </p:txBody>
      </p:sp>
      <p:sp>
        <p:nvSpPr>
          <p:cNvPr id="12" name="コンテンツ プレースホルダー 2"/>
          <p:cNvSpPr txBox="1">
            <a:spLocks/>
          </p:cNvSpPr>
          <p:nvPr/>
        </p:nvSpPr>
        <p:spPr>
          <a:xfrm>
            <a:off x="4283503" y="5013176"/>
            <a:ext cx="4464496" cy="720080"/>
          </a:xfrm>
          <a:prstGeom prst="rect">
            <a:avLst/>
          </a:prstGeom>
          <a:ln w="28575">
            <a:solidFill>
              <a:schemeClr val="tx1"/>
            </a:solidFill>
          </a:ln>
        </p:spPr>
        <p:txBody>
          <a:bodyPr/>
          <a:lstStyle>
            <a:lvl1pPr marL="365125" indent="-282575" algn="l" rtl="0" eaLnBrk="0" fontAlgn="base" hangingPunct="0">
              <a:spcBef>
                <a:spcPts val="600"/>
              </a:spcBef>
              <a:spcAft>
                <a:spcPct val="0"/>
              </a:spcAft>
              <a:buClr>
                <a:schemeClr val="accent1"/>
              </a:buClr>
              <a:buSzPct val="80000"/>
              <a:buFont typeface="Wingdings 2" pitchFamily="18" charset="2"/>
              <a:buChar char=""/>
              <a:defRPr kumimoji="1"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kumimoji="1"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kumimoji="1"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kumimoji="1"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a:lstStyle>
          <a:p>
            <a:pPr marL="82550" indent="0">
              <a:buFont typeface="Wingdings 2" pitchFamily="18" charset="2"/>
              <a:buNone/>
            </a:pPr>
            <a:r>
              <a:rPr lang="ja-JP" altLang="en-US" sz="2400" dirty="0" smtClean="0"/>
              <a:t>他の支援との連携</a:t>
            </a:r>
            <a:endParaRPr lang="en-US" altLang="ja-JP" sz="2400" dirty="0" smtClean="0"/>
          </a:p>
        </p:txBody>
      </p:sp>
      <p:sp>
        <p:nvSpPr>
          <p:cNvPr id="13" name="コンテンツ プレースホルダー 2"/>
          <p:cNvSpPr txBox="1">
            <a:spLocks/>
          </p:cNvSpPr>
          <p:nvPr/>
        </p:nvSpPr>
        <p:spPr>
          <a:xfrm>
            <a:off x="4272310" y="5949280"/>
            <a:ext cx="4464496" cy="720080"/>
          </a:xfrm>
          <a:prstGeom prst="rect">
            <a:avLst/>
          </a:prstGeom>
          <a:ln w="28575">
            <a:solidFill>
              <a:schemeClr val="tx1"/>
            </a:solidFill>
          </a:ln>
        </p:spPr>
        <p:txBody>
          <a:bodyPr/>
          <a:lstStyle>
            <a:lvl1pPr marL="365125" indent="-282575" algn="l" rtl="0" eaLnBrk="0" fontAlgn="base" hangingPunct="0">
              <a:spcBef>
                <a:spcPts val="600"/>
              </a:spcBef>
              <a:spcAft>
                <a:spcPct val="0"/>
              </a:spcAft>
              <a:buClr>
                <a:schemeClr val="accent1"/>
              </a:buClr>
              <a:buSzPct val="80000"/>
              <a:buFont typeface="Wingdings 2" pitchFamily="18" charset="2"/>
              <a:buChar char=""/>
              <a:defRPr kumimoji="1"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kumimoji="1"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kumimoji="1"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kumimoji="1"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a:lstStyle>
          <a:p>
            <a:pPr marL="82550" indent="0">
              <a:buNone/>
            </a:pPr>
            <a:r>
              <a:rPr lang="ja-JP" altLang="en-US" sz="2400" dirty="0" smtClean="0"/>
              <a:t>既存の制度との連携やコラボ</a:t>
            </a:r>
            <a:endParaRPr lang="en-US" altLang="ja-JP" sz="2400" dirty="0" smtClean="0"/>
          </a:p>
        </p:txBody>
      </p:sp>
      <p:sp>
        <p:nvSpPr>
          <p:cNvPr id="14" name="コンテンツ プレースホルダー 2"/>
          <p:cNvSpPr txBox="1">
            <a:spLocks/>
          </p:cNvSpPr>
          <p:nvPr/>
        </p:nvSpPr>
        <p:spPr>
          <a:xfrm>
            <a:off x="179512" y="4149080"/>
            <a:ext cx="3672408" cy="2509163"/>
          </a:xfrm>
          <a:prstGeom prst="rect">
            <a:avLst/>
          </a:prstGeom>
          <a:ln w="28575">
            <a:solidFill>
              <a:srgbClr val="FF0000"/>
            </a:solidFill>
          </a:ln>
        </p:spPr>
        <p:txBody>
          <a:bodyPr/>
          <a:lstStyle>
            <a:lvl1pPr marL="365125" indent="-282575" algn="l" rtl="0" eaLnBrk="0" fontAlgn="base" hangingPunct="0">
              <a:spcBef>
                <a:spcPts val="600"/>
              </a:spcBef>
              <a:spcAft>
                <a:spcPct val="0"/>
              </a:spcAft>
              <a:buClr>
                <a:schemeClr val="accent1"/>
              </a:buClr>
              <a:buSzPct val="80000"/>
              <a:buFont typeface="Wingdings 2" pitchFamily="18" charset="2"/>
              <a:buChar char=""/>
              <a:defRPr kumimoji="1"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kumimoji="1"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kumimoji="1"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kumimoji="1"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a:lstStyle>
          <a:p>
            <a:pPr marL="82550" indent="0" algn="ctr">
              <a:buFont typeface="Wingdings 2" pitchFamily="18" charset="2"/>
              <a:buNone/>
            </a:pPr>
            <a:endParaRPr lang="en-US" altLang="ja-JP" sz="2400" b="1" dirty="0" smtClean="0">
              <a:solidFill>
                <a:srgbClr val="C00000"/>
              </a:solidFill>
            </a:endParaRPr>
          </a:p>
          <a:p>
            <a:pPr marL="82550" indent="0" algn="ctr">
              <a:buFont typeface="Wingdings 2" pitchFamily="18" charset="2"/>
              <a:buNone/>
            </a:pPr>
            <a:r>
              <a:rPr lang="ja-JP" altLang="en-US" sz="2400" b="1" dirty="0" smtClean="0">
                <a:solidFill>
                  <a:srgbClr val="C00000"/>
                </a:solidFill>
              </a:rPr>
              <a:t>何がどうなれば良いのか</a:t>
            </a:r>
            <a:endParaRPr lang="en-US" altLang="ja-JP" sz="2400" b="1" dirty="0" smtClean="0">
              <a:solidFill>
                <a:srgbClr val="C00000"/>
              </a:solidFill>
            </a:endParaRPr>
          </a:p>
          <a:p>
            <a:pPr marL="82550" indent="0" algn="ctr">
              <a:buFont typeface="Wingdings 2" pitchFamily="18" charset="2"/>
              <a:buNone/>
            </a:pPr>
            <a:endParaRPr lang="en-US" altLang="ja-JP" sz="2400" b="1" dirty="0" smtClean="0">
              <a:solidFill>
                <a:srgbClr val="C00000"/>
              </a:solidFill>
            </a:endParaRPr>
          </a:p>
          <a:p>
            <a:pPr marL="82550" indent="0" algn="ctr">
              <a:buFont typeface="Wingdings 2" pitchFamily="18" charset="2"/>
              <a:buNone/>
            </a:pPr>
            <a:r>
              <a:rPr lang="ja-JP" altLang="en-US" sz="2400" b="1" dirty="0" smtClean="0">
                <a:solidFill>
                  <a:srgbClr val="C00000"/>
                </a:solidFill>
              </a:rPr>
              <a:t>そのためにいくら必要か</a:t>
            </a:r>
            <a:endParaRPr lang="en-US" altLang="ja-JP" sz="2400" b="1" dirty="0" smtClean="0">
              <a:solidFill>
                <a:srgbClr val="C00000"/>
              </a:solidFill>
            </a:endParaRPr>
          </a:p>
        </p:txBody>
      </p:sp>
    </p:spTree>
    <p:extLst>
      <p:ext uri="{BB962C8B-B14F-4D97-AF65-F5344CB8AC3E}">
        <p14:creationId xmlns:p14="http://schemas.microsoft.com/office/powerpoint/2010/main" val="3898568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descr="横線"/>
          <p:cNvSpPr>
            <a:spLocks noChangeArrowheads="1"/>
          </p:cNvSpPr>
          <p:nvPr/>
        </p:nvSpPr>
        <p:spPr bwMode="auto">
          <a:xfrm>
            <a:off x="0" y="0"/>
            <a:ext cx="9144000" cy="428604"/>
          </a:xfrm>
          <a:prstGeom prst="rect">
            <a:avLst/>
          </a:prstGeom>
          <a:pattFill prst="ltHorz">
            <a:fgClr>
              <a:srgbClr val="99FF99"/>
            </a:fgClr>
            <a:bgClr>
              <a:srgbClr val="FFFFFF"/>
            </a:bgClr>
          </a:pattFill>
          <a:ln w="9525">
            <a:no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7" name="サブタイトル 4"/>
          <p:cNvSpPr txBox="1">
            <a:spLocks/>
          </p:cNvSpPr>
          <p:nvPr/>
        </p:nvSpPr>
        <p:spPr>
          <a:xfrm>
            <a:off x="0" y="471108"/>
            <a:ext cx="3419872" cy="478904"/>
          </a:xfrm>
          <a:prstGeom prst="rect">
            <a:avLst/>
          </a:prstGeom>
          <a:ln w="28575">
            <a:solidFill>
              <a:srgbClr val="C00000"/>
            </a:solidFill>
          </a:ln>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r>
              <a:rPr lang="ja-JP" altLang="en-US" sz="2800" dirty="0" smtClean="0">
                <a:solidFill>
                  <a:schemeClr val="tx1"/>
                </a:solidFill>
              </a:rPr>
              <a:t>今後のスケジュール</a:t>
            </a:r>
            <a:endParaRPr lang="ja-JP" altLang="en-US" sz="2800" dirty="0">
              <a:solidFill>
                <a:schemeClr val="tx1"/>
              </a:solidFill>
            </a:endParaRPr>
          </a:p>
        </p:txBody>
      </p:sp>
      <p:sp>
        <p:nvSpPr>
          <p:cNvPr id="8" name="コンテンツ プレースホルダー 2"/>
          <p:cNvSpPr txBox="1">
            <a:spLocks/>
          </p:cNvSpPr>
          <p:nvPr/>
        </p:nvSpPr>
        <p:spPr>
          <a:xfrm>
            <a:off x="515326" y="1988840"/>
            <a:ext cx="3192577" cy="720080"/>
          </a:xfrm>
          <a:prstGeom prst="rect">
            <a:avLst/>
          </a:prstGeom>
          <a:ln w="28575">
            <a:solidFill>
              <a:srgbClr val="002060"/>
            </a:solidFill>
          </a:ln>
        </p:spPr>
        <p:txBody>
          <a:bodyPr/>
          <a:lstStyle>
            <a:lvl1pPr marL="365125" indent="-282575" algn="l" rtl="0" eaLnBrk="0" fontAlgn="base" hangingPunct="0">
              <a:spcBef>
                <a:spcPts val="600"/>
              </a:spcBef>
              <a:spcAft>
                <a:spcPct val="0"/>
              </a:spcAft>
              <a:buClr>
                <a:schemeClr val="accent1"/>
              </a:buClr>
              <a:buSzPct val="80000"/>
              <a:buFont typeface="Wingdings 2" pitchFamily="18" charset="2"/>
              <a:buChar char=""/>
              <a:defRPr kumimoji="1"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kumimoji="1"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kumimoji="1"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kumimoji="1"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a:lstStyle>
          <a:p>
            <a:pPr marL="82550" indent="0" algn="ctr">
              <a:buFont typeface="Wingdings 2" pitchFamily="18" charset="2"/>
              <a:buNone/>
            </a:pPr>
            <a:r>
              <a:rPr lang="ja-JP" altLang="en-US" sz="2400" dirty="0" smtClean="0"/>
              <a:t>全体の動き</a:t>
            </a:r>
            <a:endParaRPr lang="en-US" altLang="ja-JP" sz="2400" dirty="0" smtClean="0"/>
          </a:p>
        </p:txBody>
      </p:sp>
      <p:sp>
        <p:nvSpPr>
          <p:cNvPr id="9" name="コンテンツ プレースホルダー 2"/>
          <p:cNvSpPr txBox="1">
            <a:spLocks/>
          </p:cNvSpPr>
          <p:nvPr/>
        </p:nvSpPr>
        <p:spPr>
          <a:xfrm>
            <a:off x="4283968" y="1634095"/>
            <a:ext cx="4464496" cy="720080"/>
          </a:xfrm>
          <a:prstGeom prst="rect">
            <a:avLst/>
          </a:prstGeom>
          <a:ln w="28575">
            <a:solidFill>
              <a:schemeClr val="tx1"/>
            </a:solidFill>
          </a:ln>
        </p:spPr>
        <p:txBody>
          <a:bodyPr/>
          <a:lstStyle>
            <a:lvl1pPr marL="365125" indent="-282575" algn="l" rtl="0" eaLnBrk="0" fontAlgn="base" hangingPunct="0">
              <a:spcBef>
                <a:spcPts val="600"/>
              </a:spcBef>
              <a:spcAft>
                <a:spcPct val="0"/>
              </a:spcAft>
              <a:buClr>
                <a:schemeClr val="accent1"/>
              </a:buClr>
              <a:buSzPct val="80000"/>
              <a:buFont typeface="Wingdings 2" pitchFamily="18" charset="2"/>
              <a:buChar char=""/>
              <a:defRPr kumimoji="1"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kumimoji="1"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kumimoji="1"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kumimoji="1"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a:lstStyle>
          <a:p>
            <a:pPr marL="82550" indent="0">
              <a:buFont typeface="Wingdings 2" pitchFamily="18" charset="2"/>
              <a:buNone/>
            </a:pPr>
            <a:r>
              <a:rPr lang="ja-JP" altLang="en-US" sz="2400" dirty="0" smtClean="0"/>
              <a:t>旗揚げ会議　　　　</a:t>
            </a:r>
            <a:r>
              <a:rPr lang="en-US" altLang="ja-JP" sz="2400" dirty="0" smtClean="0"/>
              <a:t>2017/7/16</a:t>
            </a:r>
          </a:p>
        </p:txBody>
      </p:sp>
      <p:sp>
        <p:nvSpPr>
          <p:cNvPr id="10" name="コンテンツ プレースホルダー 2"/>
          <p:cNvSpPr txBox="1">
            <a:spLocks/>
          </p:cNvSpPr>
          <p:nvPr/>
        </p:nvSpPr>
        <p:spPr>
          <a:xfrm>
            <a:off x="4298311" y="3875896"/>
            <a:ext cx="4464496" cy="720080"/>
          </a:xfrm>
          <a:prstGeom prst="rect">
            <a:avLst/>
          </a:prstGeom>
          <a:ln w="28575">
            <a:solidFill>
              <a:schemeClr val="tx1"/>
            </a:solidFill>
          </a:ln>
        </p:spPr>
        <p:txBody>
          <a:bodyPr/>
          <a:lstStyle>
            <a:lvl1pPr marL="365125" indent="-282575" algn="l" rtl="0" eaLnBrk="0" fontAlgn="base" hangingPunct="0">
              <a:spcBef>
                <a:spcPts val="600"/>
              </a:spcBef>
              <a:spcAft>
                <a:spcPct val="0"/>
              </a:spcAft>
              <a:buClr>
                <a:schemeClr val="accent1"/>
              </a:buClr>
              <a:buSzPct val="80000"/>
              <a:buFont typeface="Wingdings 2" pitchFamily="18" charset="2"/>
              <a:buChar char=""/>
              <a:defRPr kumimoji="1"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kumimoji="1"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kumimoji="1"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kumimoji="1"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a:lstStyle>
          <a:p>
            <a:pPr marL="82550" indent="0">
              <a:buFont typeface="Wingdings 2" pitchFamily="18" charset="2"/>
              <a:buNone/>
            </a:pPr>
            <a:r>
              <a:rPr lang="ja-JP" altLang="en-US" sz="2400" dirty="0" smtClean="0"/>
              <a:t>シンポジウム　　　</a:t>
            </a:r>
            <a:r>
              <a:rPr lang="en-US" altLang="ja-JP" sz="2400" dirty="0" smtClean="0"/>
              <a:t>2017/9/23</a:t>
            </a:r>
            <a:endParaRPr lang="en-US" altLang="ja-JP" sz="2400" dirty="0" smtClean="0"/>
          </a:p>
        </p:txBody>
      </p:sp>
      <p:sp>
        <p:nvSpPr>
          <p:cNvPr id="11" name="コンテンツ プレースホルダー 2"/>
          <p:cNvSpPr txBox="1">
            <a:spLocks/>
          </p:cNvSpPr>
          <p:nvPr/>
        </p:nvSpPr>
        <p:spPr>
          <a:xfrm>
            <a:off x="4304961" y="2812936"/>
            <a:ext cx="4464496" cy="720080"/>
          </a:xfrm>
          <a:prstGeom prst="rect">
            <a:avLst/>
          </a:prstGeom>
          <a:ln w="28575">
            <a:solidFill>
              <a:schemeClr val="tx1"/>
            </a:solidFill>
          </a:ln>
        </p:spPr>
        <p:txBody>
          <a:bodyPr/>
          <a:lstStyle>
            <a:lvl1pPr marL="365125" indent="-282575" algn="l" rtl="0" eaLnBrk="0" fontAlgn="base" hangingPunct="0">
              <a:spcBef>
                <a:spcPts val="600"/>
              </a:spcBef>
              <a:spcAft>
                <a:spcPct val="0"/>
              </a:spcAft>
              <a:buClr>
                <a:schemeClr val="accent1"/>
              </a:buClr>
              <a:buSzPct val="80000"/>
              <a:buFont typeface="Wingdings 2" pitchFamily="18" charset="2"/>
              <a:buChar char=""/>
              <a:defRPr kumimoji="1"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kumimoji="1"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kumimoji="1"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kumimoji="1"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a:lstStyle>
          <a:p>
            <a:pPr marL="82550" indent="0">
              <a:buFont typeface="Wingdings 2" pitchFamily="18" charset="2"/>
              <a:buNone/>
            </a:pPr>
            <a:r>
              <a:rPr lang="ja-JP" altLang="en-US" sz="2400" dirty="0" smtClean="0"/>
              <a:t>報告会議　　　　　</a:t>
            </a:r>
            <a:r>
              <a:rPr lang="en-US" altLang="ja-JP" sz="2400" dirty="0" smtClean="0"/>
              <a:t>2017/8/20</a:t>
            </a:r>
          </a:p>
        </p:txBody>
      </p:sp>
      <p:sp>
        <p:nvSpPr>
          <p:cNvPr id="12" name="コンテンツ プレースホルダー 2"/>
          <p:cNvSpPr txBox="1">
            <a:spLocks/>
          </p:cNvSpPr>
          <p:nvPr/>
        </p:nvSpPr>
        <p:spPr>
          <a:xfrm>
            <a:off x="4283503" y="5013176"/>
            <a:ext cx="4464496" cy="720080"/>
          </a:xfrm>
          <a:prstGeom prst="rect">
            <a:avLst/>
          </a:prstGeom>
          <a:ln w="28575">
            <a:solidFill>
              <a:schemeClr val="tx1"/>
            </a:solidFill>
          </a:ln>
        </p:spPr>
        <p:txBody>
          <a:bodyPr/>
          <a:lstStyle>
            <a:lvl1pPr marL="365125" indent="-282575" algn="l" rtl="0" eaLnBrk="0" fontAlgn="base" hangingPunct="0">
              <a:spcBef>
                <a:spcPts val="600"/>
              </a:spcBef>
              <a:spcAft>
                <a:spcPct val="0"/>
              </a:spcAft>
              <a:buClr>
                <a:schemeClr val="accent1"/>
              </a:buClr>
              <a:buSzPct val="80000"/>
              <a:buFont typeface="Wingdings 2" pitchFamily="18" charset="2"/>
              <a:buChar char=""/>
              <a:defRPr kumimoji="1"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kumimoji="1"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kumimoji="1"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kumimoji="1"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a:lstStyle>
          <a:p>
            <a:pPr marL="82550" indent="0">
              <a:buFont typeface="Wingdings 2" pitchFamily="18" charset="2"/>
              <a:buNone/>
            </a:pPr>
            <a:r>
              <a:rPr lang="ja-JP" altLang="en-US" sz="2400" dirty="0" smtClean="0"/>
              <a:t>中間報告会　　　　</a:t>
            </a:r>
            <a:r>
              <a:rPr lang="en-US" altLang="ja-JP" sz="2400" dirty="0" smtClean="0"/>
              <a:t>2017/10/15</a:t>
            </a:r>
          </a:p>
        </p:txBody>
      </p:sp>
      <p:sp>
        <p:nvSpPr>
          <p:cNvPr id="13" name="コンテンツ プレースホルダー 2"/>
          <p:cNvSpPr txBox="1">
            <a:spLocks/>
          </p:cNvSpPr>
          <p:nvPr/>
        </p:nvSpPr>
        <p:spPr>
          <a:xfrm>
            <a:off x="4272310" y="5949280"/>
            <a:ext cx="4464496" cy="720080"/>
          </a:xfrm>
          <a:prstGeom prst="rect">
            <a:avLst/>
          </a:prstGeom>
          <a:ln w="28575">
            <a:solidFill>
              <a:schemeClr val="tx1"/>
            </a:solidFill>
          </a:ln>
        </p:spPr>
        <p:txBody>
          <a:bodyPr/>
          <a:lstStyle>
            <a:lvl1pPr marL="365125" indent="-282575" algn="l" rtl="0" eaLnBrk="0" fontAlgn="base" hangingPunct="0">
              <a:spcBef>
                <a:spcPts val="600"/>
              </a:spcBef>
              <a:spcAft>
                <a:spcPct val="0"/>
              </a:spcAft>
              <a:buClr>
                <a:schemeClr val="accent1"/>
              </a:buClr>
              <a:buSzPct val="80000"/>
              <a:buFont typeface="Wingdings 2" pitchFamily="18" charset="2"/>
              <a:buChar char=""/>
              <a:defRPr kumimoji="1"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kumimoji="1"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kumimoji="1"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kumimoji="1"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a:lstStyle>
          <a:p>
            <a:pPr marL="82550" indent="0">
              <a:buNone/>
            </a:pPr>
            <a:r>
              <a:rPr lang="ja-JP" altLang="en-US" sz="2400" dirty="0"/>
              <a:t>サンタ</a:t>
            </a:r>
            <a:r>
              <a:rPr lang="en-US" altLang="ja-JP" sz="2400" dirty="0"/>
              <a:t>de</a:t>
            </a:r>
            <a:r>
              <a:rPr lang="ja-JP" altLang="en-US" sz="2400" dirty="0"/>
              <a:t>ラン　</a:t>
            </a:r>
            <a:r>
              <a:rPr lang="ja-JP" altLang="en-US" sz="2400" dirty="0" smtClean="0"/>
              <a:t>　　　</a:t>
            </a:r>
            <a:r>
              <a:rPr lang="en-US" altLang="ja-JP" sz="2400" dirty="0" smtClean="0"/>
              <a:t>2017/12/23</a:t>
            </a:r>
          </a:p>
        </p:txBody>
      </p:sp>
      <p:sp>
        <p:nvSpPr>
          <p:cNvPr id="14" name="コンテンツ プレースホルダー 2"/>
          <p:cNvSpPr txBox="1">
            <a:spLocks/>
          </p:cNvSpPr>
          <p:nvPr/>
        </p:nvSpPr>
        <p:spPr>
          <a:xfrm>
            <a:off x="323528" y="5013176"/>
            <a:ext cx="3384375" cy="1645067"/>
          </a:xfrm>
          <a:prstGeom prst="rect">
            <a:avLst/>
          </a:prstGeom>
          <a:ln w="28575">
            <a:solidFill>
              <a:srgbClr val="FF0000"/>
            </a:solidFill>
          </a:ln>
        </p:spPr>
        <p:txBody>
          <a:bodyPr/>
          <a:lstStyle>
            <a:lvl1pPr marL="365125" indent="-282575" algn="l" rtl="0" eaLnBrk="0" fontAlgn="base" hangingPunct="0">
              <a:spcBef>
                <a:spcPts val="600"/>
              </a:spcBef>
              <a:spcAft>
                <a:spcPct val="0"/>
              </a:spcAft>
              <a:buClr>
                <a:schemeClr val="accent1"/>
              </a:buClr>
              <a:buSzPct val="80000"/>
              <a:buFont typeface="Wingdings 2" pitchFamily="18" charset="2"/>
              <a:buChar char=""/>
              <a:defRPr kumimoji="1"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kumimoji="1"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kumimoji="1"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kumimoji="1"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a:lstStyle>
          <a:p>
            <a:pPr marL="82550" indent="0" algn="ctr">
              <a:buFont typeface="Wingdings 2" pitchFamily="18" charset="2"/>
              <a:buNone/>
            </a:pPr>
            <a:r>
              <a:rPr lang="en-US" altLang="ja-JP" sz="2400" dirty="0" smtClean="0"/>
              <a:t>2018</a:t>
            </a:r>
            <a:r>
              <a:rPr lang="ja-JP" altLang="en-US" sz="2400" dirty="0" smtClean="0"/>
              <a:t>年の</a:t>
            </a:r>
            <a:r>
              <a:rPr lang="en-US" altLang="ja-JP" sz="2400" dirty="0" smtClean="0"/>
              <a:t>2</a:t>
            </a:r>
            <a:r>
              <a:rPr lang="ja-JP" altLang="en-US" sz="2400" dirty="0" smtClean="0"/>
              <a:t>月か</a:t>
            </a:r>
            <a:r>
              <a:rPr lang="en-US" altLang="ja-JP" sz="2400" dirty="0" smtClean="0"/>
              <a:t>3</a:t>
            </a:r>
            <a:r>
              <a:rPr lang="ja-JP" altLang="en-US" sz="2400" dirty="0" smtClean="0"/>
              <a:t>月に</a:t>
            </a:r>
            <a:endParaRPr lang="en-US" altLang="ja-JP" sz="2400" dirty="0" smtClean="0"/>
          </a:p>
          <a:p>
            <a:pPr marL="82550" indent="0" algn="ctr">
              <a:buFont typeface="Wingdings 2" pitchFamily="18" charset="2"/>
              <a:buNone/>
            </a:pPr>
            <a:r>
              <a:rPr lang="ja-JP" altLang="en-US" sz="2400" dirty="0"/>
              <a:t>事業</a:t>
            </a:r>
            <a:r>
              <a:rPr lang="ja-JP" altLang="en-US" sz="2400" dirty="0" smtClean="0"/>
              <a:t>の立ち上げを目標</a:t>
            </a:r>
            <a:endParaRPr lang="en-US" altLang="ja-JP" sz="2400" dirty="0" smtClean="0"/>
          </a:p>
        </p:txBody>
      </p:sp>
    </p:spTree>
    <p:extLst>
      <p:ext uri="{BB962C8B-B14F-4D97-AF65-F5344CB8AC3E}">
        <p14:creationId xmlns:p14="http://schemas.microsoft.com/office/powerpoint/2010/main" val="407191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descr="横線"/>
          <p:cNvSpPr>
            <a:spLocks noChangeArrowheads="1"/>
          </p:cNvSpPr>
          <p:nvPr/>
        </p:nvSpPr>
        <p:spPr bwMode="auto">
          <a:xfrm>
            <a:off x="0" y="0"/>
            <a:ext cx="9144000" cy="428604"/>
          </a:xfrm>
          <a:prstGeom prst="rect">
            <a:avLst/>
          </a:prstGeom>
          <a:pattFill prst="ltHorz">
            <a:fgClr>
              <a:srgbClr val="99FF99"/>
            </a:fgClr>
            <a:bgClr>
              <a:srgbClr val="FFFFFF"/>
            </a:bgClr>
          </a:pattFill>
          <a:ln w="9525">
            <a:no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7" name="サブタイトル 4"/>
          <p:cNvSpPr txBox="1">
            <a:spLocks/>
          </p:cNvSpPr>
          <p:nvPr/>
        </p:nvSpPr>
        <p:spPr>
          <a:xfrm>
            <a:off x="0" y="471108"/>
            <a:ext cx="3419872" cy="478904"/>
          </a:xfrm>
          <a:prstGeom prst="rect">
            <a:avLst/>
          </a:prstGeom>
          <a:ln w="28575">
            <a:solidFill>
              <a:srgbClr val="C00000"/>
            </a:solidFill>
          </a:ln>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r>
              <a:rPr lang="ja-JP" altLang="en-US" sz="2800" dirty="0" smtClean="0">
                <a:solidFill>
                  <a:schemeClr val="tx1"/>
                </a:solidFill>
              </a:rPr>
              <a:t>今後のスケジュール</a:t>
            </a:r>
            <a:endParaRPr lang="ja-JP" altLang="en-US" sz="2800" dirty="0">
              <a:solidFill>
                <a:schemeClr val="tx1"/>
              </a:solidFill>
            </a:endParaRPr>
          </a:p>
        </p:txBody>
      </p:sp>
      <p:sp>
        <p:nvSpPr>
          <p:cNvPr id="10" name="コンテンツ プレースホルダー 2"/>
          <p:cNvSpPr txBox="1">
            <a:spLocks/>
          </p:cNvSpPr>
          <p:nvPr/>
        </p:nvSpPr>
        <p:spPr>
          <a:xfrm>
            <a:off x="107504" y="1556792"/>
            <a:ext cx="4176464" cy="720080"/>
          </a:xfrm>
          <a:prstGeom prst="rect">
            <a:avLst/>
          </a:prstGeom>
          <a:ln w="28575">
            <a:solidFill>
              <a:schemeClr val="tx1"/>
            </a:solidFill>
          </a:ln>
        </p:spPr>
        <p:txBody>
          <a:bodyPr/>
          <a:lstStyle>
            <a:lvl1pPr marL="365125" indent="-282575" algn="l" rtl="0" eaLnBrk="0" fontAlgn="base" hangingPunct="0">
              <a:spcBef>
                <a:spcPts val="600"/>
              </a:spcBef>
              <a:spcAft>
                <a:spcPct val="0"/>
              </a:spcAft>
              <a:buClr>
                <a:schemeClr val="accent1"/>
              </a:buClr>
              <a:buSzPct val="80000"/>
              <a:buFont typeface="Wingdings 2" pitchFamily="18" charset="2"/>
              <a:buChar char=""/>
              <a:defRPr kumimoji="1"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kumimoji="1"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kumimoji="1"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kumimoji="1"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a:lstStyle>
          <a:p>
            <a:pPr marL="82550" indent="0">
              <a:buFont typeface="Wingdings 2" pitchFamily="18" charset="2"/>
              <a:buNone/>
            </a:pPr>
            <a:r>
              <a:rPr lang="ja-JP" altLang="en-US" sz="2400" dirty="0" smtClean="0"/>
              <a:t>シンポジウム　　　</a:t>
            </a:r>
            <a:r>
              <a:rPr lang="en-US" altLang="ja-JP" sz="2400" dirty="0" smtClean="0"/>
              <a:t>2017/9/23</a:t>
            </a:r>
            <a:endParaRPr lang="en-US" altLang="ja-JP" sz="2400" dirty="0" smtClean="0"/>
          </a:p>
        </p:txBody>
      </p:sp>
      <p:sp>
        <p:nvSpPr>
          <p:cNvPr id="15" name="コンテンツ プレースホルダー 2"/>
          <p:cNvSpPr txBox="1">
            <a:spLocks/>
          </p:cNvSpPr>
          <p:nvPr/>
        </p:nvSpPr>
        <p:spPr>
          <a:xfrm>
            <a:off x="827584" y="2701120"/>
            <a:ext cx="7272808" cy="3816424"/>
          </a:xfrm>
          <a:prstGeom prst="rect">
            <a:avLst/>
          </a:prstGeom>
        </p:spPr>
        <p:txBody>
          <a:bodyPr/>
          <a:lstStyle>
            <a:lvl1pPr marL="365125" indent="-282575" algn="l" rtl="0" eaLnBrk="0" fontAlgn="base" hangingPunct="0">
              <a:spcBef>
                <a:spcPts val="600"/>
              </a:spcBef>
              <a:spcAft>
                <a:spcPct val="0"/>
              </a:spcAft>
              <a:buClr>
                <a:schemeClr val="accent1"/>
              </a:buClr>
              <a:buSzPct val="80000"/>
              <a:buFont typeface="Wingdings 2" pitchFamily="18" charset="2"/>
              <a:buChar char=""/>
              <a:defRPr kumimoji="1"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kumimoji="1"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kumimoji="1"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kumimoji="1"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a:lstStyle>
          <a:p>
            <a:pPr marL="82550" indent="0">
              <a:buFont typeface="Wingdings 2" pitchFamily="18" charset="2"/>
              <a:buNone/>
            </a:pPr>
            <a:r>
              <a:rPr lang="ja-JP" altLang="en-US" sz="2400" dirty="0" smtClean="0"/>
              <a:t>子どもの貧困　生の声発表会</a:t>
            </a:r>
            <a:endParaRPr lang="en-US" altLang="ja-JP" sz="2400" dirty="0" smtClean="0"/>
          </a:p>
          <a:p>
            <a:pPr marL="82550" indent="0">
              <a:buFont typeface="Wingdings 2" pitchFamily="18" charset="2"/>
              <a:buNone/>
            </a:pPr>
            <a:endParaRPr lang="en-US" altLang="ja-JP" sz="2400" dirty="0"/>
          </a:p>
          <a:p>
            <a:pPr marL="82550" indent="0">
              <a:buFont typeface="Wingdings 2" pitchFamily="18" charset="2"/>
              <a:buNone/>
            </a:pPr>
            <a:r>
              <a:rPr lang="ja-JP" altLang="en-US" sz="2400" b="1" dirty="0" smtClean="0">
                <a:solidFill>
                  <a:srgbClr val="C00000"/>
                </a:solidFill>
              </a:rPr>
              <a:t>「あなたの知らない子どもの貧困の世界」</a:t>
            </a:r>
            <a:endParaRPr lang="en-US" altLang="ja-JP" sz="2400" b="1" dirty="0" smtClean="0">
              <a:solidFill>
                <a:srgbClr val="C00000"/>
              </a:solidFill>
            </a:endParaRPr>
          </a:p>
          <a:p>
            <a:pPr marL="82550" indent="0">
              <a:buFont typeface="Wingdings 2" pitchFamily="18" charset="2"/>
              <a:buNone/>
            </a:pPr>
            <a:endParaRPr lang="en-US" altLang="ja-JP" sz="2400" b="1" dirty="0">
              <a:solidFill>
                <a:srgbClr val="C00000"/>
              </a:solidFill>
            </a:endParaRPr>
          </a:p>
          <a:p>
            <a:pPr marL="82550" indent="0">
              <a:buFont typeface="Wingdings 2" pitchFamily="18" charset="2"/>
              <a:buNone/>
            </a:pPr>
            <a:endParaRPr lang="en-US" altLang="ja-JP" sz="2400" dirty="0" smtClean="0"/>
          </a:p>
          <a:p>
            <a:pPr marL="82550" indent="0">
              <a:buFont typeface="Wingdings 2" pitchFamily="18" charset="2"/>
              <a:buNone/>
            </a:pPr>
            <a:r>
              <a:rPr lang="ja-JP" altLang="en-US" sz="2400" dirty="0" smtClean="0"/>
              <a:t>相対的貧困と言っても一般に子どもの貧困が見えない</a:t>
            </a:r>
            <a:endParaRPr lang="en-US" altLang="ja-JP" sz="2400" dirty="0" smtClean="0"/>
          </a:p>
          <a:p>
            <a:pPr marL="82550" indent="0">
              <a:buFont typeface="Wingdings 2" pitchFamily="18" charset="2"/>
              <a:buNone/>
            </a:pPr>
            <a:endParaRPr lang="en-US" altLang="ja-JP" sz="2400" dirty="0"/>
          </a:p>
          <a:p>
            <a:pPr marL="82550" indent="0">
              <a:buFont typeface="Wingdings 2" pitchFamily="18" charset="2"/>
              <a:buNone/>
            </a:pPr>
            <a:r>
              <a:rPr lang="ja-JP" altLang="en-US" sz="2400" dirty="0" smtClean="0">
                <a:solidFill>
                  <a:srgbClr val="C00000"/>
                </a:solidFill>
              </a:rPr>
              <a:t>「子どもの貧困」</a:t>
            </a:r>
            <a:r>
              <a:rPr lang="ja-JP" altLang="en-US" sz="2400" dirty="0" smtClean="0"/>
              <a:t>を知ってもらう、メジャーにする。</a:t>
            </a:r>
            <a:endParaRPr lang="en-US" altLang="ja-JP" sz="2400" dirty="0" smtClean="0"/>
          </a:p>
          <a:p>
            <a:pPr marL="82550" indent="0">
              <a:buFont typeface="Wingdings 2" pitchFamily="18" charset="2"/>
              <a:buNone/>
            </a:pPr>
            <a:endParaRPr lang="en-US" altLang="ja-JP" sz="2400" b="1" dirty="0" smtClean="0">
              <a:solidFill>
                <a:srgbClr val="C00000"/>
              </a:solidFill>
            </a:endParaRPr>
          </a:p>
        </p:txBody>
      </p:sp>
      <p:sp>
        <p:nvSpPr>
          <p:cNvPr id="3" name="右矢印 2"/>
          <p:cNvSpPr/>
          <p:nvPr/>
        </p:nvSpPr>
        <p:spPr>
          <a:xfrm>
            <a:off x="4572000" y="1674516"/>
            <a:ext cx="432048" cy="386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コンテンツ プレースホルダー 2"/>
          <p:cNvSpPr txBox="1">
            <a:spLocks/>
          </p:cNvSpPr>
          <p:nvPr/>
        </p:nvSpPr>
        <p:spPr>
          <a:xfrm>
            <a:off x="5436096" y="1533952"/>
            <a:ext cx="3528392" cy="958944"/>
          </a:xfrm>
          <a:prstGeom prst="rect">
            <a:avLst/>
          </a:prstGeom>
        </p:spPr>
        <p:txBody>
          <a:bodyPr/>
          <a:lstStyle>
            <a:lvl1pPr marL="365125" indent="-282575" algn="l" rtl="0" eaLnBrk="0" fontAlgn="base" hangingPunct="0">
              <a:spcBef>
                <a:spcPts val="600"/>
              </a:spcBef>
              <a:spcAft>
                <a:spcPct val="0"/>
              </a:spcAft>
              <a:buClr>
                <a:schemeClr val="accent1"/>
              </a:buClr>
              <a:buSzPct val="80000"/>
              <a:buFont typeface="Wingdings 2" pitchFamily="18" charset="2"/>
              <a:buChar char=""/>
              <a:defRPr kumimoji="1"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kumimoji="1"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kumimoji="1"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kumimoji="1"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a:lstStyle>
          <a:p>
            <a:pPr marL="82550" indent="0">
              <a:buFont typeface="Wingdings 2" pitchFamily="18" charset="2"/>
              <a:buNone/>
            </a:pPr>
            <a:r>
              <a:rPr lang="en-US" altLang="ja-JP" sz="2400" dirty="0" smtClean="0"/>
              <a:t>3</a:t>
            </a:r>
            <a:r>
              <a:rPr lang="ja-JP" altLang="en-US" sz="2400" dirty="0" smtClean="0"/>
              <a:t>ヶ月に</a:t>
            </a:r>
            <a:r>
              <a:rPr lang="en-US" altLang="ja-JP" sz="2400" dirty="0" smtClean="0"/>
              <a:t>1</a:t>
            </a:r>
            <a:r>
              <a:rPr lang="ja-JP" altLang="en-US" sz="2400" dirty="0" smtClean="0"/>
              <a:t>度位の開催を</a:t>
            </a:r>
            <a:endParaRPr lang="en-US" altLang="ja-JP" sz="2400" dirty="0" smtClean="0"/>
          </a:p>
          <a:p>
            <a:pPr marL="82550" indent="0">
              <a:buFont typeface="Wingdings 2" pitchFamily="18" charset="2"/>
              <a:buNone/>
            </a:pPr>
            <a:r>
              <a:rPr lang="ja-JP" altLang="en-US" sz="2400" dirty="0"/>
              <a:t>予定している</a:t>
            </a:r>
            <a:endParaRPr lang="en-US" altLang="ja-JP" sz="2400" dirty="0" smtClean="0"/>
          </a:p>
        </p:txBody>
      </p:sp>
    </p:spTree>
    <p:extLst>
      <p:ext uri="{BB962C8B-B14F-4D97-AF65-F5344CB8AC3E}">
        <p14:creationId xmlns:p14="http://schemas.microsoft.com/office/powerpoint/2010/main" val="27834311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descr="横線"/>
          <p:cNvSpPr>
            <a:spLocks noChangeArrowheads="1"/>
          </p:cNvSpPr>
          <p:nvPr/>
        </p:nvSpPr>
        <p:spPr bwMode="auto">
          <a:xfrm>
            <a:off x="0" y="0"/>
            <a:ext cx="9144000" cy="428604"/>
          </a:xfrm>
          <a:prstGeom prst="rect">
            <a:avLst/>
          </a:prstGeom>
          <a:pattFill prst="ltHorz">
            <a:fgClr>
              <a:srgbClr val="99FF99"/>
            </a:fgClr>
            <a:bgClr>
              <a:srgbClr val="FFFFFF"/>
            </a:bgClr>
          </a:pattFill>
          <a:ln w="9525">
            <a:no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5" name="サブタイトル 4"/>
          <p:cNvSpPr>
            <a:spLocks noGrp="1"/>
          </p:cNvSpPr>
          <p:nvPr>
            <p:ph type="subTitle" idx="1"/>
          </p:nvPr>
        </p:nvSpPr>
        <p:spPr>
          <a:xfrm>
            <a:off x="0" y="471108"/>
            <a:ext cx="2843808" cy="478904"/>
          </a:xfrm>
          <a:ln w="28575">
            <a:solidFill>
              <a:srgbClr val="C00000"/>
            </a:solidFill>
          </a:ln>
        </p:spPr>
        <p:txBody>
          <a:bodyPr>
            <a:noAutofit/>
          </a:bodyPr>
          <a:lstStyle/>
          <a:p>
            <a:r>
              <a:rPr kumimoji="1" lang="ja-JP" altLang="en-US" sz="2800" dirty="0" smtClean="0">
                <a:solidFill>
                  <a:schemeClr val="tx1"/>
                </a:solidFill>
              </a:rPr>
              <a:t>グループ討議</a:t>
            </a:r>
            <a:endParaRPr kumimoji="1" lang="ja-JP" altLang="en-US" sz="2800" dirty="0">
              <a:solidFill>
                <a:schemeClr val="tx1"/>
              </a:solidFill>
            </a:endParaRPr>
          </a:p>
        </p:txBody>
      </p:sp>
      <p:sp>
        <p:nvSpPr>
          <p:cNvPr id="7" name="サブタイトル 4"/>
          <p:cNvSpPr txBox="1">
            <a:spLocks/>
          </p:cNvSpPr>
          <p:nvPr/>
        </p:nvSpPr>
        <p:spPr>
          <a:xfrm>
            <a:off x="5938" y="1628800"/>
            <a:ext cx="3275856" cy="1222891"/>
          </a:xfrm>
          <a:prstGeom prst="rect">
            <a:avLst/>
          </a:prstGeom>
          <a:solidFill>
            <a:srgbClr val="FFFF00">
              <a:alpha val="30000"/>
            </a:srgbClr>
          </a:solidFill>
          <a:ln w="38100" cmpd="dbl">
            <a:solidFill>
              <a:srgbClr val="C00000"/>
            </a:solidFill>
          </a:ln>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2800" dirty="0" smtClean="0">
                <a:solidFill>
                  <a:schemeClr val="accent2">
                    <a:lumMod val="50000"/>
                  </a:schemeClr>
                </a:solidFill>
              </a:rPr>
              <a:t>　</a:t>
            </a:r>
            <a:r>
              <a:rPr lang="ja-JP" altLang="en-US" sz="2800" dirty="0" smtClean="0">
                <a:solidFill>
                  <a:srgbClr val="C00000"/>
                </a:solidFill>
              </a:rPr>
              <a:t>グループに分かれて話し合いましょう</a:t>
            </a:r>
            <a:endParaRPr lang="ja-JP" altLang="en-US" sz="2800" dirty="0">
              <a:solidFill>
                <a:srgbClr val="C00000"/>
              </a:solidFill>
            </a:endParaRPr>
          </a:p>
        </p:txBody>
      </p:sp>
      <p:sp>
        <p:nvSpPr>
          <p:cNvPr id="15" name="サブタイトル 4"/>
          <p:cNvSpPr txBox="1">
            <a:spLocks/>
          </p:cNvSpPr>
          <p:nvPr/>
        </p:nvSpPr>
        <p:spPr>
          <a:xfrm>
            <a:off x="4020268" y="798332"/>
            <a:ext cx="4680520" cy="995728"/>
          </a:xfrm>
          <a:prstGeom prst="rect">
            <a:avLst/>
          </a:prstGeom>
          <a:ln w="28575">
            <a:solidFill>
              <a:schemeClr val="accent2">
                <a:lumMod val="50000"/>
              </a:schemeClr>
            </a:solidFill>
          </a:ln>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2400" b="1" dirty="0" smtClean="0">
                <a:solidFill>
                  <a:srgbClr val="C00000"/>
                </a:solidFill>
              </a:rPr>
              <a:t>①　子ども食堂　（一般公開版）</a:t>
            </a:r>
            <a:endParaRPr lang="en-US" altLang="ja-JP" sz="2400" b="1" dirty="0" smtClean="0">
              <a:solidFill>
                <a:srgbClr val="C00000"/>
              </a:solidFill>
            </a:endParaRPr>
          </a:p>
          <a:p>
            <a:pPr algn="l"/>
            <a:r>
              <a:rPr lang="ja-JP" altLang="en-US" sz="2400" dirty="0" smtClean="0">
                <a:solidFill>
                  <a:schemeClr val="tx1"/>
                </a:solidFill>
              </a:rPr>
              <a:t>　　　　　　　　　</a:t>
            </a:r>
            <a:endParaRPr lang="ja-JP" altLang="en-US" sz="2400" dirty="0">
              <a:solidFill>
                <a:schemeClr val="tx1"/>
              </a:solidFill>
            </a:endParaRPr>
          </a:p>
        </p:txBody>
      </p:sp>
      <p:sp>
        <p:nvSpPr>
          <p:cNvPr id="18" name="サブタイトル 4"/>
          <p:cNvSpPr txBox="1">
            <a:spLocks/>
          </p:cNvSpPr>
          <p:nvPr/>
        </p:nvSpPr>
        <p:spPr>
          <a:xfrm>
            <a:off x="4020268" y="2103044"/>
            <a:ext cx="4680520" cy="995728"/>
          </a:xfrm>
          <a:prstGeom prst="rect">
            <a:avLst/>
          </a:prstGeom>
          <a:ln w="28575">
            <a:solidFill>
              <a:schemeClr val="accent2">
                <a:lumMod val="50000"/>
              </a:schemeClr>
            </a:solidFill>
          </a:ln>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2400" b="1" dirty="0">
                <a:solidFill>
                  <a:srgbClr val="C00000"/>
                </a:solidFill>
              </a:rPr>
              <a:t>②</a:t>
            </a:r>
            <a:r>
              <a:rPr lang="ja-JP" altLang="en-US" sz="2400" b="1" dirty="0" smtClean="0">
                <a:solidFill>
                  <a:srgbClr val="C00000"/>
                </a:solidFill>
              </a:rPr>
              <a:t>　子ども食堂　（デープ版）</a:t>
            </a:r>
            <a:endParaRPr lang="en-US" altLang="ja-JP" sz="2400" b="1" dirty="0" smtClean="0">
              <a:solidFill>
                <a:srgbClr val="C00000"/>
              </a:solidFill>
            </a:endParaRPr>
          </a:p>
          <a:p>
            <a:pPr algn="l"/>
            <a:r>
              <a:rPr lang="ja-JP" altLang="en-US" sz="2400" dirty="0" smtClean="0">
                <a:solidFill>
                  <a:schemeClr val="tx1"/>
                </a:solidFill>
              </a:rPr>
              <a:t>　　</a:t>
            </a:r>
            <a:endParaRPr lang="ja-JP" altLang="en-US" sz="1800" dirty="0">
              <a:solidFill>
                <a:schemeClr val="tx1"/>
              </a:solidFill>
            </a:endParaRPr>
          </a:p>
        </p:txBody>
      </p:sp>
      <p:sp>
        <p:nvSpPr>
          <p:cNvPr id="19" name="サブタイトル 4"/>
          <p:cNvSpPr txBox="1">
            <a:spLocks/>
          </p:cNvSpPr>
          <p:nvPr/>
        </p:nvSpPr>
        <p:spPr>
          <a:xfrm>
            <a:off x="4020268" y="3367282"/>
            <a:ext cx="4680520" cy="995728"/>
          </a:xfrm>
          <a:prstGeom prst="rect">
            <a:avLst/>
          </a:prstGeom>
          <a:ln w="28575">
            <a:solidFill>
              <a:schemeClr val="tx1"/>
            </a:solidFill>
          </a:ln>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2400" b="1" dirty="0">
                <a:solidFill>
                  <a:srgbClr val="C00000"/>
                </a:solidFill>
              </a:rPr>
              <a:t>③</a:t>
            </a:r>
            <a:r>
              <a:rPr lang="ja-JP" altLang="en-US" sz="2400" b="1" dirty="0" smtClean="0">
                <a:solidFill>
                  <a:srgbClr val="C00000"/>
                </a:solidFill>
              </a:rPr>
              <a:t>　学習支援　</a:t>
            </a:r>
            <a:r>
              <a:rPr lang="en-US" altLang="ja-JP" sz="2400" b="1" dirty="0" smtClean="0">
                <a:solidFill>
                  <a:srgbClr val="C00000"/>
                </a:solidFill>
              </a:rPr>
              <a:t>+</a:t>
            </a:r>
            <a:r>
              <a:rPr lang="ja-JP" altLang="en-US" sz="2400" b="1" dirty="0" smtClean="0">
                <a:solidFill>
                  <a:srgbClr val="C00000"/>
                </a:solidFill>
              </a:rPr>
              <a:t>　　送迎</a:t>
            </a:r>
            <a:endParaRPr lang="en-US" altLang="ja-JP" sz="2400" b="1" dirty="0" smtClean="0">
              <a:solidFill>
                <a:srgbClr val="C00000"/>
              </a:solidFill>
            </a:endParaRPr>
          </a:p>
          <a:p>
            <a:pPr algn="l"/>
            <a:r>
              <a:rPr lang="ja-JP" altLang="en-US" sz="2400" dirty="0" smtClean="0">
                <a:solidFill>
                  <a:schemeClr val="tx1"/>
                </a:solidFill>
              </a:rPr>
              <a:t>　　</a:t>
            </a:r>
            <a:endParaRPr lang="ja-JP" altLang="en-US" sz="1700" dirty="0">
              <a:solidFill>
                <a:schemeClr val="tx1"/>
              </a:solidFill>
            </a:endParaRPr>
          </a:p>
        </p:txBody>
      </p:sp>
      <p:sp>
        <p:nvSpPr>
          <p:cNvPr id="10" name="サブタイトル 4"/>
          <p:cNvSpPr txBox="1">
            <a:spLocks/>
          </p:cNvSpPr>
          <p:nvPr/>
        </p:nvSpPr>
        <p:spPr>
          <a:xfrm>
            <a:off x="3988329" y="4581128"/>
            <a:ext cx="4680520" cy="995728"/>
          </a:xfrm>
          <a:prstGeom prst="rect">
            <a:avLst/>
          </a:prstGeom>
          <a:ln w="28575">
            <a:solidFill>
              <a:schemeClr val="accent2">
                <a:lumMod val="50000"/>
              </a:schemeClr>
            </a:solidFill>
          </a:ln>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2400" b="1" dirty="0">
                <a:solidFill>
                  <a:srgbClr val="C00000"/>
                </a:solidFill>
              </a:rPr>
              <a:t>⑤</a:t>
            </a:r>
            <a:r>
              <a:rPr lang="ja-JP" altLang="en-US" sz="2400" b="1" dirty="0" smtClean="0">
                <a:solidFill>
                  <a:srgbClr val="C00000"/>
                </a:solidFill>
              </a:rPr>
              <a:t>　フードバンク</a:t>
            </a:r>
            <a:endParaRPr lang="en-US" altLang="ja-JP" sz="2400" b="1" dirty="0" smtClean="0">
              <a:solidFill>
                <a:srgbClr val="C00000"/>
              </a:solidFill>
            </a:endParaRPr>
          </a:p>
          <a:p>
            <a:pPr algn="l"/>
            <a:r>
              <a:rPr lang="ja-JP" altLang="en-US" sz="2400" dirty="0" smtClean="0">
                <a:solidFill>
                  <a:schemeClr val="tx1"/>
                </a:solidFill>
              </a:rPr>
              <a:t>　　　　</a:t>
            </a:r>
            <a:r>
              <a:rPr lang="ja-JP" altLang="en-US" sz="1800" dirty="0" smtClean="0">
                <a:solidFill>
                  <a:schemeClr val="tx1"/>
                </a:solidFill>
              </a:rPr>
              <a:t>　＜</a:t>
            </a:r>
            <a:r>
              <a:rPr lang="en-US" altLang="ja-JP" sz="1800" dirty="0" smtClean="0">
                <a:solidFill>
                  <a:schemeClr val="tx1"/>
                </a:solidFill>
              </a:rPr>
              <a:t>V</a:t>
            </a:r>
            <a:r>
              <a:rPr lang="ja-JP" altLang="en-US" sz="1800" dirty="0" smtClean="0">
                <a:solidFill>
                  <a:schemeClr val="tx1"/>
                </a:solidFill>
              </a:rPr>
              <a:t>ネット・社会福祉協議会等＞</a:t>
            </a:r>
            <a:endParaRPr lang="ja-JP" altLang="en-US" sz="1800" dirty="0">
              <a:solidFill>
                <a:schemeClr val="tx1"/>
              </a:solidFill>
            </a:endParaRPr>
          </a:p>
        </p:txBody>
      </p:sp>
      <p:sp>
        <p:nvSpPr>
          <p:cNvPr id="11" name="サブタイトル 4"/>
          <p:cNvSpPr txBox="1">
            <a:spLocks/>
          </p:cNvSpPr>
          <p:nvPr/>
        </p:nvSpPr>
        <p:spPr>
          <a:xfrm>
            <a:off x="3988329" y="5733256"/>
            <a:ext cx="4680520" cy="995728"/>
          </a:xfrm>
          <a:prstGeom prst="rect">
            <a:avLst/>
          </a:prstGeom>
          <a:ln w="28575">
            <a:solidFill>
              <a:schemeClr val="accent2">
                <a:lumMod val="50000"/>
              </a:schemeClr>
            </a:solidFill>
          </a:ln>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2400" b="1" dirty="0" smtClean="0">
                <a:solidFill>
                  <a:srgbClr val="C00000"/>
                </a:solidFill>
              </a:rPr>
              <a:t>⑥　就労支援</a:t>
            </a:r>
            <a:endParaRPr lang="en-US" altLang="ja-JP" sz="2400" b="1" dirty="0" smtClean="0">
              <a:solidFill>
                <a:srgbClr val="C00000"/>
              </a:solidFill>
            </a:endParaRPr>
          </a:p>
          <a:p>
            <a:pPr algn="l"/>
            <a:r>
              <a:rPr lang="ja-JP" altLang="en-US" sz="2400" dirty="0" smtClean="0">
                <a:solidFill>
                  <a:schemeClr val="tx1"/>
                </a:solidFill>
              </a:rPr>
              <a:t>　　　　　</a:t>
            </a:r>
            <a:r>
              <a:rPr lang="ja-JP" altLang="en-US" sz="1800" dirty="0" smtClean="0">
                <a:solidFill>
                  <a:schemeClr val="tx1"/>
                </a:solidFill>
              </a:rPr>
              <a:t>＜ハローワーク等＞</a:t>
            </a:r>
            <a:endParaRPr lang="ja-JP" altLang="en-US" sz="1800" dirty="0">
              <a:solidFill>
                <a:schemeClr val="tx1"/>
              </a:solidFill>
            </a:endParaRPr>
          </a:p>
        </p:txBody>
      </p:sp>
      <p:sp>
        <p:nvSpPr>
          <p:cNvPr id="12" name="サブタイトル 4"/>
          <p:cNvSpPr txBox="1">
            <a:spLocks/>
          </p:cNvSpPr>
          <p:nvPr/>
        </p:nvSpPr>
        <p:spPr>
          <a:xfrm>
            <a:off x="179512" y="5078992"/>
            <a:ext cx="3096344" cy="1645992"/>
          </a:xfrm>
          <a:prstGeom prst="rect">
            <a:avLst/>
          </a:prstGeom>
          <a:ln w="28575">
            <a:solidFill>
              <a:schemeClr val="accent2">
                <a:lumMod val="50000"/>
              </a:schemeClr>
            </a:solidFill>
          </a:ln>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2400" b="1" dirty="0" smtClean="0">
                <a:solidFill>
                  <a:srgbClr val="C00000"/>
                </a:solidFill>
              </a:rPr>
              <a:t>⑩　寄付集め</a:t>
            </a:r>
            <a:endParaRPr lang="en-US" altLang="ja-JP" sz="2400" b="1" dirty="0" smtClean="0">
              <a:solidFill>
                <a:srgbClr val="C00000"/>
              </a:solidFill>
            </a:endParaRPr>
          </a:p>
          <a:p>
            <a:pPr algn="l"/>
            <a:r>
              <a:rPr lang="ja-JP" altLang="en-US" sz="2400" b="1" dirty="0">
                <a:solidFill>
                  <a:srgbClr val="C00000"/>
                </a:solidFill>
              </a:rPr>
              <a:t>　</a:t>
            </a:r>
            <a:r>
              <a:rPr lang="ja-JP" altLang="en-US" sz="2400" b="1" dirty="0" smtClean="0">
                <a:solidFill>
                  <a:srgbClr val="C00000"/>
                </a:solidFill>
              </a:rPr>
              <a:t>　 寄付付き商品等</a:t>
            </a:r>
            <a:endParaRPr lang="en-US" altLang="ja-JP" sz="2400" b="1" dirty="0" smtClean="0">
              <a:solidFill>
                <a:srgbClr val="C00000"/>
              </a:solidFill>
            </a:endParaRPr>
          </a:p>
          <a:p>
            <a:pPr algn="l"/>
            <a:endParaRPr lang="en-US" altLang="ja-JP" sz="1800" dirty="0" smtClean="0">
              <a:solidFill>
                <a:schemeClr val="tx1"/>
              </a:solidFill>
            </a:endParaRPr>
          </a:p>
          <a:p>
            <a:pPr algn="l"/>
            <a:r>
              <a:rPr lang="ja-JP" altLang="en-US" sz="1800" dirty="0" smtClean="0">
                <a:solidFill>
                  <a:schemeClr val="tx1"/>
                </a:solidFill>
              </a:rPr>
              <a:t>＜支援の実現化</a:t>
            </a:r>
            <a:r>
              <a:rPr lang="ja-JP" altLang="en-US" sz="1800" dirty="0">
                <a:solidFill>
                  <a:schemeClr val="tx1"/>
                </a:solidFill>
              </a:rPr>
              <a:t>のため</a:t>
            </a:r>
            <a:r>
              <a:rPr lang="ja-JP" altLang="en-US" sz="1800" dirty="0" smtClean="0">
                <a:solidFill>
                  <a:schemeClr val="tx1"/>
                </a:solidFill>
              </a:rPr>
              <a:t>に＞</a:t>
            </a:r>
            <a:endParaRPr lang="ja-JP" altLang="en-US" sz="1800" dirty="0">
              <a:solidFill>
                <a:schemeClr val="tx1"/>
              </a:solidFill>
            </a:endParaRPr>
          </a:p>
        </p:txBody>
      </p:sp>
    </p:spTree>
    <p:extLst>
      <p:ext uri="{BB962C8B-B14F-4D97-AF65-F5344CB8AC3E}">
        <p14:creationId xmlns:p14="http://schemas.microsoft.com/office/powerpoint/2010/main" val="142916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descr="横線"/>
          <p:cNvSpPr>
            <a:spLocks noChangeArrowheads="1"/>
          </p:cNvSpPr>
          <p:nvPr/>
        </p:nvSpPr>
        <p:spPr bwMode="auto">
          <a:xfrm>
            <a:off x="0" y="0"/>
            <a:ext cx="9144000" cy="428604"/>
          </a:xfrm>
          <a:prstGeom prst="rect">
            <a:avLst/>
          </a:prstGeom>
          <a:pattFill prst="ltHorz">
            <a:fgClr>
              <a:srgbClr val="99FF99"/>
            </a:fgClr>
            <a:bgClr>
              <a:srgbClr val="FFFFFF"/>
            </a:bgClr>
          </a:pattFill>
          <a:ln w="9525">
            <a:no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3" name="コンテンツ プレースホルダー 2"/>
          <p:cNvSpPr txBox="1">
            <a:spLocks/>
          </p:cNvSpPr>
          <p:nvPr/>
        </p:nvSpPr>
        <p:spPr>
          <a:xfrm>
            <a:off x="515327" y="1268760"/>
            <a:ext cx="8287394" cy="5256584"/>
          </a:xfrm>
          <a:prstGeom prst="rect">
            <a:avLst/>
          </a:prstGeom>
        </p:spPr>
        <p:txBody>
          <a:bodyPr/>
          <a:lstStyle>
            <a:lvl1pPr marL="365125" indent="-282575" algn="l" rtl="0" eaLnBrk="0" fontAlgn="base" hangingPunct="0">
              <a:spcBef>
                <a:spcPts val="600"/>
              </a:spcBef>
              <a:spcAft>
                <a:spcPct val="0"/>
              </a:spcAft>
              <a:buClr>
                <a:schemeClr val="accent1"/>
              </a:buClr>
              <a:buSzPct val="80000"/>
              <a:buFont typeface="Wingdings 2" pitchFamily="18" charset="2"/>
              <a:buChar char=""/>
              <a:defRPr kumimoji="1"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kumimoji="1"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kumimoji="1"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kumimoji="1"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a:lstStyle>
          <a:p>
            <a:pPr marL="82550" indent="0">
              <a:buFont typeface="Wingdings 2" pitchFamily="18" charset="2"/>
              <a:buNone/>
            </a:pPr>
            <a:endParaRPr lang="en-US" altLang="ja-JP" sz="2400" dirty="0" smtClean="0"/>
          </a:p>
        </p:txBody>
      </p:sp>
      <p:sp>
        <p:nvSpPr>
          <p:cNvPr id="5" name="サブタイトル 4"/>
          <p:cNvSpPr>
            <a:spLocks noGrp="1"/>
          </p:cNvSpPr>
          <p:nvPr>
            <p:ph type="subTitle" idx="1"/>
          </p:nvPr>
        </p:nvSpPr>
        <p:spPr>
          <a:xfrm>
            <a:off x="0" y="471108"/>
            <a:ext cx="2624336" cy="478904"/>
          </a:xfrm>
          <a:ln w="28575">
            <a:solidFill>
              <a:srgbClr val="C00000"/>
            </a:solidFill>
          </a:ln>
        </p:spPr>
        <p:txBody>
          <a:bodyPr>
            <a:noAutofit/>
          </a:bodyPr>
          <a:lstStyle/>
          <a:p>
            <a:r>
              <a:rPr kumimoji="1" lang="ja-JP" altLang="en-US" sz="2800" dirty="0" smtClean="0">
                <a:solidFill>
                  <a:schemeClr val="tx1"/>
                </a:solidFill>
              </a:rPr>
              <a:t>宇都宮会議</a:t>
            </a:r>
            <a:endParaRPr kumimoji="1" lang="ja-JP" altLang="en-US" sz="2800" dirty="0">
              <a:solidFill>
                <a:schemeClr val="tx1"/>
              </a:solidFill>
            </a:endParaRPr>
          </a:p>
        </p:txBody>
      </p:sp>
      <p:sp>
        <p:nvSpPr>
          <p:cNvPr id="4" name="正方形/長方形 3"/>
          <p:cNvSpPr/>
          <p:nvPr/>
        </p:nvSpPr>
        <p:spPr>
          <a:xfrm>
            <a:off x="251519" y="1268760"/>
            <a:ext cx="8551201" cy="4708981"/>
          </a:xfrm>
          <a:prstGeom prst="rect">
            <a:avLst/>
          </a:prstGeom>
        </p:spPr>
        <p:txBody>
          <a:bodyPr wrap="square">
            <a:spAutoFit/>
          </a:bodyPr>
          <a:lstStyle/>
          <a:p>
            <a:r>
              <a:rPr lang="ja-JP" altLang="ja-JP" sz="2000" dirty="0"/>
              <a:t>【会議の要点</a:t>
            </a:r>
            <a:r>
              <a:rPr lang="ja-JP" altLang="ja-JP" sz="2000" dirty="0" smtClean="0"/>
              <a:t>】</a:t>
            </a:r>
            <a:r>
              <a:rPr lang="ja-JP" altLang="en-US" sz="2000" dirty="0" smtClean="0"/>
              <a:t>　　</a:t>
            </a:r>
            <a:endParaRPr lang="en-US" altLang="ja-JP" sz="2000" dirty="0" smtClean="0"/>
          </a:p>
          <a:p>
            <a:endParaRPr lang="ja-JP" altLang="ja-JP" sz="2000" dirty="0"/>
          </a:p>
          <a:p>
            <a:r>
              <a:rPr lang="ja-JP" altLang="ja-JP" sz="2000" dirty="0"/>
              <a:t>①例として、中学校区で「</a:t>
            </a:r>
            <a:r>
              <a:rPr lang="en-US" altLang="ja-JP" sz="2000" dirty="0"/>
              <a:t>1000</a:t>
            </a:r>
            <a:r>
              <a:rPr lang="ja-JP" altLang="ja-JP" sz="2000" dirty="0"/>
              <a:t>万円の寄付」による試算とすれば、</a:t>
            </a:r>
            <a:r>
              <a:rPr lang="ja-JP" altLang="ja-JP" sz="2000" dirty="0" smtClean="0"/>
              <a:t>宇都宮は</a:t>
            </a:r>
            <a:endParaRPr lang="en-US" altLang="ja-JP" sz="2000" dirty="0" smtClean="0"/>
          </a:p>
          <a:p>
            <a:r>
              <a:rPr lang="ja-JP" altLang="en-US" sz="2000" dirty="0"/>
              <a:t>　</a:t>
            </a:r>
            <a:r>
              <a:rPr lang="en-US" altLang="ja-JP" sz="2000" dirty="0" smtClean="0"/>
              <a:t>24</a:t>
            </a:r>
            <a:r>
              <a:rPr lang="ja-JP" altLang="ja-JP" sz="2000" dirty="0"/>
              <a:t>中学校区で、</a:t>
            </a:r>
            <a:r>
              <a:rPr lang="en-US" altLang="ja-JP" sz="2000" dirty="0"/>
              <a:t>2</a:t>
            </a:r>
            <a:r>
              <a:rPr lang="ja-JP" altLang="ja-JP" sz="2000" dirty="0"/>
              <a:t>億</a:t>
            </a:r>
            <a:r>
              <a:rPr lang="en-US" altLang="ja-JP" sz="2000" dirty="0"/>
              <a:t>4</a:t>
            </a:r>
            <a:r>
              <a:rPr lang="ja-JP" altLang="ja-JP" sz="2000" dirty="0"/>
              <a:t>千万円になるので目標に掲げたい。そのため</a:t>
            </a:r>
            <a:r>
              <a:rPr lang="ja-JP" altLang="ja-JP" sz="2000" dirty="0" smtClean="0"/>
              <a:t>には、</a:t>
            </a:r>
            <a:endParaRPr lang="en-US" altLang="ja-JP" sz="2000" dirty="0" smtClean="0"/>
          </a:p>
          <a:p>
            <a:r>
              <a:rPr lang="ja-JP" altLang="en-US" sz="2000" dirty="0"/>
              <a:t>　</a:t>
            </a:r>
            <a:r>
              <a:rPr lang="ja-JP" altLang="ja-JP" sz="2000" dirty="0" smtClean="0"/>
              <a:t>宇都宮</a:t>
            </a:r>
            <a:r>
              <a:rPr lang="ja-JP" altLang="ja-JP" sz="2000" dirty="0"/>
              <a:t>でモデル地区として試算してみる必要がある</a:t>
            </a:r>
            <a:r>
              <a:rPr lang="ja-JP" altLang="ja-JP" sz="2000" dirty="0" smtClean="0"/>
              <a:t>。</a:t>
            </a:r>
            <a:endParaRPr lang="en-US" altLang="ja-JP" sz="2000" dirty="0" smtClean="0"/>
          </a:p>
          <a:p>
            <a:endParaRPr lang="ja-JP" altLang="ja-JP" sz="2000" dirty="0"/>
          </a:p>
          <a:p>
            <a:r>
              <a:rPr lang="ja-JP" altLang="ja-JP" sz="2000" dirty="0"/>
              <a:t>②栃木県で寄付を訴えかけるにはインパクトが必要である。現実的に「</a:t>
            </a:r>
            <a:r>
              <a:rPr lang="ja-JP" altLang="ja-JP" sz="2000" dirty="0" smtClean="0"/>
              <a:t>子ども</a:t>
            </a:r>
            <a:endParaRPr lang="en-US" altLang="ja-JP" sz="2000" dirty="0" smtClean="0"/>
          </a:p>
          <a:p>
            <a:r>
              <a:rPr lang="ja-JP" altLang="en-US" sz="2000" dirty="0"/>
              <a:t>　</a:t>
            </a:r>
            <a:r>
              <a:rPr lang="ja-JP" altLang="ja-JP" sz="2000" dirty="0" smtClean="0"/>
              <a:t>の</a:t>
            </a:r>
            <a:r>
              <a:rPr lang="ja-JP" altLang="ja-JP" sz="2000" dirty="0"/>
              <a:t>貧困」が理解や認知がされていない。単に寄付をして助けるという事だけ</a:t>
            </a:r>
            <a:r>
              <a:rPr lang="ja-JP" altLang="ja-JP" sz="2000" dirty="0" smtClean="0"/>
              <a:t>で</a:t>
            </a:r>
            <a:endParaRPr lang="en-US" altLang="ja-JP" sz="2000" dirty="0" smtClean="0"/>
          </a:p>
          <a:p>
            <a:r>
              <a:rPr lang="ja-JP" altLang="en-US" sz="2000" dirty="0"/>
              <a:t>　</a:t>
            </a:r>
            <a:r>
              <a:rPr lang="ja-JP" altLang="ja-JP" sz="2000" dirty="0" smtClean="0"/>
              <a:t>なく</a:t>
            </a:r>
            <a:r>
              <a:rPr lang="ja-JP" altLang="ja-JP" sz="2000" dirty="0"/>
              <a:t>、放置した場合にはどうなるのか、また、貧困の連鎖を食い止める事に</a:t>
            </a:r>
            <a:r>
              <a:rPr lang="ja-JP" altLang="ja-JP" sz="2000" dirty="0" err="1" smtClean="0"/>
              <a:t>よ</a:t>
            </a:r>
            <a:endParaRPr lang="en-US" altLang="ja-JP" sz="2000" dirty="0" smtClean="0"/>
          </a:p>
          <a:p>
            <a:r>
              <a:rPr lang="ja-JP" altLang="en-US" sz="2000" dirty="0"/>
              <a:t>　</a:t>
            </a:r>
            <a:r>
              <a:rPr lang="ja-JP" altLang="ja-JP" sz="2000" dirty="0" smtClean="0"/>
              <a:t>り</a:t>
            </a:r>
            <a:r>
              <a:rPr lang="ja-JP" altLang="ja-JP" sz="2000" dirty="0"/>
              <a:t>、県民みんなが幸せになることを周知する必要がある</a:t>
            </a:r>
            <a:r>
              <a:rPr lang="ja-JP" altLang="ja-JP" sz="2000" dirty="0" smtClean="0"/>
              <a:t>。</a:t>
            </a:r>
            <a:endParaRPr lang="en-US" altLang="ja-JP" sz="2000" dirty="0" smtClean="0"/>
          </a:p>
          <a:p>
            <a:endParaRPr lang="ja-JP" altLang="ja-JP" sz="2000" dirty="0"/>
          </a:p>
          <a:p>
            <a:r>
              <a:rPr lang="ja-JP" altLang="ja-JP" sz="2000" dirty="0">
                <a:solidFill>
                  <a:srgbClr val="C00000"/>
                </a:solidFill>
              </a:rPr>
              <a:t>③プロジェクトのすべてを少人数で企画する事は出来ないので、内容を</a:t>
            </a:r>
            <a:r>
              <a:rPr lang="ja-JP" altLang="ja-JP" sz="2000" dirty="0" smtClean="0">
                <a:solidFill>
                  <a:srgbClr val="C00000"/>
                </a:solidFill>
              </a:rPr>
              <a:t>分けて</a:t>
            </a:r>
            <a:endParaRPr lang="en-US" altLang="ja-JP" sz="2000" dirty="0" smtClean="0">
              <a:solidFill>
                <a:srgbClr val="C00000"/>
              </a:solidFill>
            </a:endParaRPr>
          </a:p>
          <a:p>
            <a:r>
              <a:rPr lang="ja-JP" altLang="en-US" sz="2000" dirty="0">
                <a:solidFill>
                  <a:srgbClr val="C00000"/>
                </a:solidFill>
              </a:rPr>
              <a:t>　</a:t>
            </a:r>
            <a:r>
              <a:rPr lang="ja-JP" altLang="ja-JP" sz="2000" dirty="0" smtClean="0">
                <a:solidFill>
                  <a:srgbClr val="C00000"/>
                </a:solidFill>
              </a:rPr>
              <a:t>チーム</a:t>
            </a:r>
            <a:r>
              <a:rPr lang="ja-JP" altLang="ja-JP" sz="2000" dirty="0">
                <a:solidFill>
                  <a:srgbClr val="C00000"/>
                </a:solidFill>
              </a:rPr>
              <a:t>を作り進めていく事とする</a:t>
            </a:r>
            <a:r>
              <a:rPr lang="ja-JP" altLang="ja-JP" sz="2000" dirty="0" smtClean="0">
                <a:solidFill>
                  <a:srgbClr val="C00000"/>
                </a:solidFill>
              </a:rPr>
              <a:t>。</a:t>
            </a:r>
            <a:endParaRPr lang="en-US" altLang="ja-JP" sz="2000" dirty="0" smtClean="0">
              <a:solidFill>
                <a:srgbClr val="C00000"/>
              </a:solidFill>
            </a:endParaRPr>
          </a:p>
          <a:p>
            <a:endParaRPr lang="ja-JP" altLang="ja-JP" sz="2000" dirty="0">
              <a:solidFill>
                <a:srgbClr val="C00000"/>
              </a:solidFill>
            </a:endParaRPr>
          </a:p>
          <a:p>
            <a:r>
              <a:rPr lang="ja-JP" altLang="ja-JP" sz="2000" dirty="0"/>
              <a:t>　例）骨組み、学習支援、母子支援、就労支援、寄付、企画等のチーム</a:t>
            </a:r>
          </a:p>
        </p:txBody>
      </p:sp>
    </p:spTree>
    <p:extLst>
      <p:ext uri="{BB962C8B-B14F-4D97-AF65-F5344CB8AC3E}">
        <p14:creationId xmlns:p14="http://schemas.microsoft.com/office/powerpoint/2010/main" val="3049000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descr="横線"/>
          <p:cNvSpPr>
            <a:spLocks noChangeArrowheads="1"/>
          </p:cNvSpPr>
          <p:nvPr/>
        </p:nvSpPr>
        <p:spPr bwMode="auto">
          <a:xfrm>
            <a:off x="0" y="0"/>
            <a:ext cx="9144000" cy="428604"/>
          </a:xfrm>
          <a:prstGeom prst="rect">
            <a:avLst/>
          </a:prstGeom>
          <a:pattFill prst="ltHorz">
            <a:fgClr>
              <a:srgbClr val="99FF99"/>
            </a:fgClr>
            <a:bgClr>
              <a:srgbClr val="FFFFFF"/>
            </a:bgClr>
          </a:pattFill>
          <a:ln w="9525">
            <a:no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3" name="コンテンツ プレースホルダー 2"/>
          <p:cNvSpPr txBox="1">
            <a:spLocks/>
          </p:cNvSpPr>
          <p:nvPr/>
        </p:nvSpPr>
        <p:spPr>
          <a:xfrm>
            <a:off x="515327" y="1268760"/>
            <a:ext cx="3480609" cy="1944216"/>
          </a:xfrm>
          <a:prstGeom prst="rect">
            <a:avLst/>
          </a:prstGeom>
        </p:spPr>
        <p:txBody>
          <a:bodyPr/>
          <a:lstStyle>
            <a:lvl1pPr marL="365125" indent="-282575" algn="l" rtl="0" eaLnBrk="0" fontAlgn="base" hangingPunct="0">
              <a:spcBef>
                <a:spcPts val="600"/>
              </a:spcBef>
              <a:spcAft>
                <a:spcPct val="0"/>
              </a:spcAft>
              <a:buClr>
                <a:schemeClr val="accent1"/>
              </a:buClr>
              <a:buSzPct val="80000"/>
              <a:buFont typeface="Wingdings 2" pitchFamily="18" charset="2"/>
              <a:buChar char=""/>
              <a:defRPr kumimoji="1"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kumimoji="1"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kumimoji="1"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kumimoji="1"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a:lstStyle>
          <a:p>
            <a:pPr marL="82550" indent="0">
              <a:buFont typeface="Wingdings 2" pitchFamily="18" charset="2"/>
              <a:buNone/>
            </a:pPr>
            <a:endParaRPr lang="en-US" altLang="ja-JP" sz="2400" dirty="0" smtClean="0"/>
          </a:p>
        </p:txBody>
      </p:sp>
      <p:sp>
        <p:nvSpPr>
          <p:cNvPr id="5" name="サブタイトル 4"/>
          <p:cNvSpPr>
            <a:spLocks noGrp="1"/>
          </p:cNvSpPr>
          <p:nvPr>
            <p:ph type="subTitle" idx="1"/>
          </p:nvPr>
        </p:nvSpPr>
        <p:spPr>
          <a:xfrm>
            <a:off x="0" y="471108"/>
            <a:ext cx="2624336" cy="478904"/>
          </a:xfrm>
          <a:ln w="28575">
            <a:solidFill>
              <a:srgbClr val="C00000"/>
            </a:solidFill>
          </a:ln>
        </p:spPr>
        <p:txBody>
          <a:bodyPr>
            <a:noAutofit/>
          </a:bodyPr>
          <a:lstStyle/>
          <a:p>
            <a:r>
              <a:rPr kumimoji="1" lang="ja-JP" altLang="en-US" sz="2800" dirty="0" smtClean="0">
                <a:solidFill>
                  <a:schemeClr val="tx1"/>
                </a:solidFill>
              </a:rPr>
              <a:t>宇都宮会議</a:t>
            </a:r>
            <a:endParaRPr kumimoji="1" lang="ja-JP" altLang="en-US" sz="2800" dirty="0">
              <a:solidFill>
                <a:schemeClr val="tx1"/>
              </a:solidFill>
            </a:endParaRPr>
          </a:p>
        </p:txBody>
      </p:sp>
      <p:sp>
        <p:nvSpPr>
          <p:cNvPr id="4" name="正方形/長方形 3"/>
          <p:cNvSpPr/>
          <p:nvPr/>
        </p:nvSpPr>
        <p:spPr>
          <a:xfrm>
            <a:off x="323528" y="1124744"/>
            <a:ext cx="8820472" cy="5324535"/>
          </a:xfrm>
          <a:prstGeom prst="rect">
            <a:avLst/>
          </a:prstGeom>
        </p:spPr>
        <p:txBody>
          <a:bodyPr wrap="square">
            <a:spAutoFit/>
          </a:bodyPr>
          <a:lstStyle/>
          <a:p>
            <a:r>
              <a:rPr lang="ja-JP" altLang="ja-JP" sz="2000" dirty="0"/>
              <a:t>【会議の要点</a:t>
            </a:r>
            <a:r>
              <a:rPr lang="ja-JP" altLang="ja-JP" sz="2000" dirty="0" smtClean="0"/>
              <a:t>】</a:t>
            </a:r>
            <a:endParaRPr lang="en-US" altLang="ja-JP" sz="2000" dirty="0" smtClean="0"/>
          </a:p>
          <a:p>
            <a:endParaRPr lang="ja-JP" altLang="ja-JP" sz="2000" dirty="0"/>
          </a:p>
          <a:p>
            <a:r>
              <a:rPr lang="ja-JP" altLang="en-US" sz="2000" dirty="0"/>
              <a:t>④</a:t>
            </a:r>
            <a:r>
              <a:rPr lang="ja-JP" altLang="ja-JP" sz="2000" dirty="0" smtClean="0"/>
              <a:t>栃木県</a:t>
            </a:r>
            <a:r>
              <a:rPr lang="ja-JP" altLang="ja-JP" sz="2000" dirty="0"/>
              <a:t>において、子どもの貧困撃退をどう進めたら良いか？</a:t>
            </a:r>
          </a:p>
          <a:p>
            <a:r>
              <a:rPr lang="ja-JP" altLang="en-US" sz="2000" dirty="0" smtClean="0"/>
              <a:t>　</a:t>
            </a:r>
            <a:r>
              <a:rPr lang="ja-JP" altLang="ja-JP" sz="2000" dirty="0" smtClean="0"/>
              <a:t>子ども</a:t>
            </a:r>
            <a:r>
              <a:rPr lang="ja-JP" altLang="ja-JP" sz="2000" dirty="0"/>
              <a:t>の貧困や相対的貧困と言っても実態が見えてこないし結び付かない。</a:t>
            </a:r>
          </a:p>
          <a:p>
            <a:r>
              <a:rPr lang="ja-JP" altLang="en-US" sz="2000" dirty="0" smtClean="0"/>
              <a:t>　</a:t>
            </a:r>
            <a:r>
              <a:rPr lang="ja-JP" altLang="ja-JP" sz="2000" dirty="0" smtClean="0"/>
              <a:t>世の中</a:t>
            </a:r>
            <a:r>
              <a:rPr lang="ja-JP" altLang="ja-JP" sz="2000" dirty="0"/>
              <a:t>全体が、「生活保護」へのイメージが悪い。関係者も貧困という言葉</a:t>
            </a:r>
            <a:r>
              <a:rPr lang="ja-JP" altLang="ja-JP" sz="2000" dirty="0" smtClean="0"/>
              <a:t>を</a:t>
            </a:r>
            <a:endParaRPr lang="en-US" altLang="ja-JP" sz="2000" dirty="0" smtClean="0"/>
          </a:p>
          <a:p>
            <a:r>
              <a:rPr lang="ja-JP" altLang="en-US" sz="2000" dirty="0"/>
              <a:t>　</a:t>
            </a:r>
            <a:r>
              <a:rPr lang="ja-JP" altLang="ja-JP" sz="2000" dirty="0" smtClean="0"/>
              <a:t>使うと</a:t>
            </a:r>
            <a:r>
              <a:rPr lang="ja-JP" altLang="ja-JP" sz="2000" dirty="0"/>
              <a:t>口を閉ざす。</a:t>
            </a:r>
          </a:p>
          <a:p>
            <a:r>
              <a:rPr lang="ja-JP" altLang="en-US" sz="2000" dirty="0" smtClean="0"/>
              <a:t>　</a:t>
            </a:r>
            <a:r>
              <a:rPr lang="ja-JP" altLang="ja-JP" sz="2000" dirty="0" smtClean="0"/>
              <a:t>差別</a:t>
            </a:r>
            <a:r>
              <a:rPr lang="ja-JP" altLang="ja-JP" sz="2000" dirty="0"/>
              <a:t>意識がある。貧困の連鎖への意識も薄く、親の責任や個人の問題と</a:t>
            </a:r>
            <a:r>
              <a:rPr lang="ja-JP" altLang="ja-JP" sz="2000" dirty="0" smtClean="0"/>
              <a:t>捉え</a:t>
            </a:r>
            <a:endParaRPr lang="en-US" altLang="ja-JP" sz="2000" dirty="0" smtClean="0"/>
          </a:p>
          <a:p>
            <a:r>
              <a:rPr lang="ja-JP" altLang="en-US" sz="2000" dirty="0"/>
              <a:t>　</a:t>
            </a:r>
            <a:r>
              <a:rPr lang="ja-JP" altLang="ja-JP" sz="2000" dirty="0" smtClean="0"/>
              <a:t>ら</a:t>
            </a:r>
            <a:r>
              <a:rPr lang="ja-JP" altLang="ja-JP" sz="2000" dirty="0" err="1" smtClean="0"/>
              <a:t>れ</a:t>
            </a:r>
            <a:r>
              <a:rPr lang="ja-JP" altLang="ja-JP" sz="2000" dirty="0"/>
              <a:t>親への批判にも繋がっている</a:t>
            </a:r>
            <a:r>
              <a:rPr lang="ja-JP" altLang="ja-JP" sz="2000" dirty="0" smtClean="0"/>
              <a:t>。</a:t>
            </a:r>
            <a:endParaRPr lang="en-US" altLang="ja-JP" sz="2000" dirty="0" smtClean="0"/>
          </a:p>
          <a:p>
            <a:endParaRPr lang="ja-JP" altLang="ja-JP" sz="2000" dirty="0"/>
          </a:p>
          <a:p>
            <a:r>
              <a:rPr lang="ja-JP" altLang="en-US" sz="2000" dirty="0"/>
              <a:t>⑤</a:t>
            </a:r>
            <a:r>
              <a:rPr lang="ja-JP" altLang="ja-JP" sz="2000" dirty="0" smtClean="0"/>
              <a:t>子ども</a:t>
            </a:r>
            <a:r>
              <a:rPr lang="ja-JP" altLang="ja-JP" sz="2000" dirty="0"/>
              <a:t>食堂に来ない人に本当に支援が必要な人がいる。アンテナ的に</a:t>
            </a:r>
            <a:r>
              <a:rPr lang="ja-JP" altLang="ja-JP" sz="2000" dirty="0" smtClean="0"/>
              <a:t>繋がる</a:t>
            </a:r>
            <a:endParaRPr lang="en-US" altLang="ja-JP" sz="2000" dirty="0" smtClean="0"/>
          </a:p>
          <a:p>
            <a:r>
              <a:rPr lang="ja-JP" altLang="en-US" sz="2000" dirty="0"/>
              <a:t>　</a:t>
            </a:r>
            <a:r>
              <a:rPr lang="ja-JP" altLang="ja-JP" sz="2000" dirty="0" smtClean="0"/>
              <a:t>方策</a:t>
            </a:r>
            <a:r>
              <a:rPr lang="ja-JP" altLang="ja-JP" sz="2000" dirty="0"/>
              <a:t>の検討が必要</a:t>
            </a:r>
            <a:r>
              <a:rPr lang="ja-JP" altLang="ja-JP" sz="2000" dirty="0" smtClean="0"/>
              <a:t>。</a:t>
            </a:r>
            <a:r>
              <a:rPr lang="ja-JP" altLang="ja-JP" sz="2000" dirty="0"/>
              <a:t>　そのためには、ディープ版の子ども食堂のようなもの</a:t>
            </a:r>
            <a:r>
              <a:rPr lang="ja-JP" altLang="ja-JP" sz="2000" dirty="0" smtClean="0"/>
              <a:t>が</a:t>
            </a:r>
            <a:endParaRPr lang="en-US" altLang="ja-JP" sz="2000" dirty="0" smtClean="0"/>
          </a:p>
          <a:p>
            <a:r>
              <a:rPr lang="ja-JP" altLang="en-US" sz="2000" dirty="0"/>
              <a:t>　</a:t>
            </a:r>
            <a:r>
              <a:rPr lang="ja-JP" altLang="ja-JP" sz="2000" dirty="0" smtClean="0"/>
              <a:t>必要</a:t>
            </a:r>
            <a:r>
              <a:rPr lang="ja-JP" altLang="ja-JP" sz="2000" dirty="0"/>
              <a:t>。</a:t>
            </a:r>
          </a:p>
          <a:p>
            <a:r>
              <a:rPr lang="ja-JP" altLang="ja-JP" sz="2000" dirty="0"/>
              <a:t>　簡単に学習支援と口にするが、そんなに生易しいものでは</a:t>
            </a:r>
            <a:r>
              <a:rPr lang="ja-JP" altLang="ja-JP" sz="2000" dirty="0" smtClean="0"/>
              <a:t>ない人材</a:t>
            </a:r>
            <a:r>
              <a:rPr lang="ja-JP" altLang="ja-JP" sz="2000" dirty="0"/>
              <a:t>育成も必要。</a:t>
            </a:r>
          </a:p>
          <a:p>
            <a:r>
              <a:rPr lang="ja-JP" altLang="ja-JP" sz="2000" dirty="0"/>
              <a:t>　子どもの貧困は「食べ物」とか「塾・学習」ではないのかも</a:t>
            </a:r>
            <a:r>
              <a:rPr lang="ja-JP" altLang="ja-JP" sz="2000" dirty="0" smtClean="0"/>
              <a:t>。</a:t>
            </a:r>
            <a:endParaRPr lang="en-US" altLang="ja-JP" sz="2000" dirty="0" smtClean="0"/>
          </a:p>
          <a:p>
            <a:r>
              <a:rPr lang="ja-JP" altLang="en-US" sz="2000" dirty="0"/>
              <a:t>　</a:t>
            </a:r>
            <a:r>
              <a:rPr lang="ja-JP" altLang="ja-JP" sz="2000" dirty="0" smtClean="0">
                <a:solidFill>
                  <a:srgbClr val="C00000"/>
                </a:solidFill>
              </a:rPr>
              <a:t>「</a:t>
            </a:r>
            <a:r>
              <a:rPr lang="ja-JP" altLang="ja-JP" sz="2000" dirty="0">
                <a:solidFill>
                  <a:srgbClr val="C00000"/>
                </a:solidFill>
              </a:rPr>
              <a:t>学習支援」よりも「</a:t>
            </a:r>
            <a:r>
              <a:rPr lang="ja-JP" altLang="ja-JP" sz="2000" dirty="0" smtClean="0">
                <a:solidFill>
                  <a:srgbClr val="C00000"/>
                </a:solidFill>
              </a:rPr>
              <a:t>質の</a:t>
            </a:r>
            <a:r>
              <a:rPr lang="ja-JP" altLang="ja-JP" sz="2000" dirty="0">
                <a:solidFill>
                  <a:srgbClr val="C00000"/>
                </a:solidFill>
              </a:rPr>
              <a:t>高い応答」のほうが本質。</a:t>
            </a:r>
          </a:p>
          <a:p>
            <a:r>
              <a:rPr lang="ja-JP" altLang="ja-JP" sz="2000" dirty="0"/>
              <a:t>　学童保育は、経済状況や祖父母がいるといけない等の制限があり、放置</a:t>
            </a:r>
            <a:r>
              <a:rPr lang="ja-JP" altLang="ja-JP" sz="2000" dirty="0" smtClean="0"/>
              <a:t>されて</a:t>
            </a:r>
            <a:endParaRPr lang="en-US" altLang="ja-JP" sz="2000" dirty="0" smtClean="0"/>
          </a:p>
          <a:p>
            <a:r>
              <a:rPr lang="ja-JP" altLang="en-US" sz="2000" dirty="0"/>
              <a:t>　</a:t>
            </a:r>
            <a:r>
              <a:rPr lang="ja-JP" altLang="ja-JP" sz="2000" dirty="0" smtClean="0"/>
              <a:t>いる</a:t>
            </a:r>
            <a:r>
              <a:rPr lang="ja-JP" altLang="ja-JP" sz="2000" dirty="0"/>
              <a:t>が結び付かないこともある。</a:t>
            </a:r>
          </a:p>
        </p:txBody>
      </p:sp>
    </p:spTree>
    <p:extLst>
      <p:ext uri="{BB962C8B-B14F-4D97-AF65-F5344CB8AC3E}">
        <p14:creationId xmlns:p14="http://schemas.microsoft.com/office/powerpoint/2010/main" val="841622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descr="横線"/>
          <p:cNvSpPr>
            <a:spLocks noChangeArrowheads="1"/>
          </p:cNvSpPr>
          <p:nvPr/>
        </p:nvSpPr>
        <p:spPr bwMode="auto">
          <a:xfrm>
            <a:off x="0" y="0"/>
            <a:ext cx="9144000" cy="428604"/>
          </a:xfrm>
          <a:prstGeom prst="rect">
            <a:avLst/>
          </a:prstGeom>
          <a:pattFill prst="ltHorz">
            <a:fgClr>
              <a:srgbClr val="99FF99"/>
            </a:fgClr>
            <a:bgClr>
              <a:srgbClr val="FFFFFF"/>
            </a:bgClr>
          </a:pattFill>
          <a:ln w="9525">
            <a:no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3" name="コンテンツ プレースホルダー 2"/>
          <p:cNvSpPr txBox="1">
            <a:spLocks/>
          </p:cNvSpPr>
          <p:nvPr/>
        </p:nvSpPr>
        <p:spPr>
          <a:xfrm>
            <a:off x="515327" y="1268760"/>
            <a:ext cx="3480609" cy="1944216"/>
          </a:xfrm>
          <a:prstGeom prst="rect">
            <a:avLst/>
          </a:prstGeom>
        </p:spPr>
        <p:txBody>
          <a:bodyPr/>
          <a:lstStyle>
            <a:lvl1pPr marL="365125" indent="-282575" algn="l" rtl="0" eaLnBrk="0" fontAlgn="base" hangingPunct="0">
              <a:spcBef>
                <a:spcPts val="600"/>
              </a:spcBef>
              <a:spcAft>
                <a:spcPct val="0"/>
              </a:spcAft>
              <a:buClr>
                <a:schemeClr val="accent1"/>
              </a:buClr>
              <a:buSzPct val="80000"/>
              <a:buFont typeface="Wingdings 2" pitchFamily="18" charset="2"/>
              <a:buChar char=""/>
              <a:defRPr kumimoji="1"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kumimoji="1"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kumimoji="1"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kumimoji="1"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a:lstStyle>
          <a:p>
            <a:pPr marL="82550" indent="0">
              <a:buFont typeface="Wingdings 2" pitchFamily="18" charset="2"/>
              <a:buNone/>
            </a:pPr>
            <a:endParaRPr lang="en-US" altLang="ja-JP" sz="2400" dirty="0" smtClean="0"/>
          </a:p>
        </p:txBody>
      </p:sp>
      <p:sp>
        <p:nvSpPr>
          <p:cNvPr id="5" name="サブタイトル 4"/>
          <p:cNvSpPr>
            <a:spLocks noGrp="1"/>
          </p:cNvSpPr>
          <p:nvPr>
            <p:ph type="subTitle" idx="1"/>
          </p:nvPr>
        </p:nvSpPr>
        <p:spPr>
          <a:xfrm>
            <a:off x="0" y="471108"/>
            <a:ext cx="2624336" cy="478904"/>
          </a:xfrm>
          <a:ln w="28575">
            <a:solidFill>
              <a:srgbClr val="C00000"/>
            </a:solidFill>
          </a:ln>
        </p:spPr>
        <p:txBody>
          <a:bodyPr>
            <a:noAutofit/>
          </a:bodyPr>
          <a:lstStyle/>
          <a:p>
            <a:r>
              <a:rPr kumimoji="1" lang="ja-JP" altLang="en-US" sz="2800" dirty="0" smtClean="0">
                <a:solidFill>
                  <a:schemeClr val="tx1"/>
                </a:solidFill>
              </a:rPr>
              <a:t>宇都宮会議</a:t>
            </a:r>
            <a:endParaRPr kumimoji="1" lang="ja-JP" altLang="en-US" sz="2800" dirty="0">
              <a:solidFill>
                <a:schemeClr val="tx1"/>
              </a:solidFill>
            </a:endParaRPr>
          </a:p>
        </p:txBody>
      </p:sp>
      <p:sp>
        <p:nvSpPr>
          <p:cNvPr id="4" name="正方形/長方形 3"/>
          <p:cNvSpPr/>
          <p:nvPr/>
        </p:nvSpPr>
        <p:spPr>
          <a:xfrm>
            <a:off x="251520" y="1859340"/>
            <a:ext cx="8568952" cy="4708981"/>
          </a:xfrm>
          <a:prstGeom prst="rect">
            <a:avLst/>
          </a:prstGeom>
        </p:spPr>
        <p:txBody>
          <a:bodyPr wrap="square">
            <a:spAutoFit/>
          </a:bodyPr>
          <a:lstStyle/>
          <a:p>
            <a:r>
              <a:rPr lang="ja-JP" altLang="en-US" sz="2000" dirty="0"/>
              <a:t>⑥</a:t>
            </a:r>
            <a:r>
              <a:rPr lang="ja-JP" altLang="ja-JP" sz="2000" dirty="0" smtClean="0"/>
              <a:t>現在</a:t>
            </a:r>
            <a:r>
              <a:rPr lang="ja-JP" altLang="ja-JP" sz="2000" dirty="0"/>
              <a:t>、就労支援や居場所の支援を行う際に「送迎」は必要不可欠である</a:t>
            </a:r>
            <a:r>
              <a:rPr lang="ja-JP" altLang="ja-JP" sz="2000" dirty="0" smtClean="0"/>
              <a:t>。</a:t>
            </a:r>
            <a:endParaRPr lang="en-US" altLang="ja-JP" sz="2000" dirty="0" smtClean="0"/>
          </a:p>
          <a:p>
            <a:endParaRPr lang="ja-JP" altLang="ja-JP" sz="2000" dirty="0"/>
          </a:p>
          <a:p>
            <a:r>
              <a:rPr lang="ja-JP" altLang="en-US" sz="2000" dirty="0"/>
              <a:t>⑦</a:t>
            </a:r>
            <a:r>
              <a:rPr lang="ja-JP" altLang="ja-JP" sz="2000" dirty="0" smtClean="0"/>
              <a:t>ある</a:t>
            </a:r>
            <a:r>
              <a:rPr lang="ja-JP" altLang="ja-JP" sz="2000" dirty="0"/>
              <a:t>居場所の提供では年間</a:t>
            </a:r>
            <a:r>
              <a:rPr lang="en-US" altLang="ja-JP" sz="2000" dirty="0"/>
              <a:t>1000</a:t>
            </a:r>
            <a:r>
              <a:rPr lang="ja-JP" altLang="ja-JP" sz="2000" dirty="0"/>
              <a:t>万の予算を必要としている事から金額</a:t>
            </a:r>
            <a:r>
              <a:rPr lang="ja-JP" altLang="ja-JP" sz="2000" dirty="0" smtClean="0"/>
              <a:t>は</a:t>
            </a:r>
            <a:endParaRPr lang="en-US" altLang="ja-JP" sz="2000" dirty="0" smtClean="0"/>
          </a:p>
          <a:p>
            <a:r>
              <a:rPr lang="ja-JP" altLang="en-US" sz="2000" dirty="0"/>
              <a:t>　</a:t>
            </a:r>
            <a:r>
              <a:rPr lang="ja-JP" altLang="ja-JP" sz="2000" dirty="0" smtClean="0"/>
              <a:t>思った</a:t>
            </a:r>
            <a:r>
              <a:rPr lang="ja-JP" altLang="ja-JP" sz="2000" dirty="0"/>
              <a:t>以上に必要か</a:t>
            </a:r>
            <a:r>
              <a:rPr lang="ja-JP" altLang="ja-JP" sz="2000" dirty="0" smtClean="0"/>
              <a:t>？</a:t>
            </a:r>
            <a:endParaRPr lang="en-US" altLang="ja-JP" sz="2000" dirty="0" smtClean="0"/>
          </a:p>
          <a:p>
            <a:endParaRPr lang="ja-JP" altLang="ja-JP" sz="2000" dirty="0"/>
          </a:p>
          <a:p>
            <a:r>
              <a:rPr lang="ja-JP" altLang="en-US" sz="2000" dirty="0"/>
              <a:t>⑧</a:t>
            </a:r>
            <a:r>
              <a:rPr lang="ja-JP" altLang="ja-JP" sz="2000" dirty="0" smtClean="0"/>
              <a:t>学童</a:t>
            </a:r>
            <a:r>
              <a:rPr lang="ja-JP" altLang="ja-JP" sz="2000" dirty="0"/>
              <a:t>保育と民間や</a:t>
            </a:r>
            <a:r>
              <a:rPr lang="en-US" altLang="ja-JP" sz="2000" dirty="0"/>
              <a:t>NPO</a:t>
            </a:r>
            <a:r>
              <a:rPr lang="ja-JP" altLang="ja-JP" sz="2000" dirty="0"/>
              <a:t>法人とのコラボが重要だが、現代社会では壁が</a:t>
            </a:r>
            <a:r>
              <a:rPr lang="ja-JP" altLang="ja-JP" sz="2000" dirty="0" smtClean="0"/>
              <a:t>ある</a:t>
            </a:r>
            <a:endParaRPr lang="en-US" altLang="ja-JP" sz="2000" dirty="0" smtClean="0"/>
          </a:p>
          <a:p>
            <a:r>
              <a:rPr lang="ja-JP" altLang="en-US" sz="2000" dirty="0"/>
              <a:t>　</a:t>
            </a:r>
            <a:r>
              <a:rPr lang="ja-JP" altLang="ja-JP" sz="2000" dirty="0" smtClean="0"/>
              <a:t>かも</a:t>
            </a:r>
            <a:r>
              <a:rPr lang="ja-JP" altLang="ja-JP" sz="2000" dirty="0"/>
              <a:t>しれない。</a:t>
            </a:r>
          </a:p>
          <a:p>
            <a:r>
              <a:rPr lang="ja-JP" altLang="ja-JP" sz="2000" dirty="0"/>
              <a:t>　ほんとうに困窮している人は利用料が払えないので学童に来ない家もある</a:t>
            </a:r>
            <a:r>
              <a:rPr lang="ja-JP" altLang="ja-JP" sz="2000" dirty="0" smtClean="0"/>
              <a:t>。</a:t>
            </a:r>
            <a:endParaRPr lang="en-US" altLang="ja-JP" sz="2000" dirty="0" smtClean="0"/>
          </a:p>
          <a:p>
            <a:endParaRPr lang="ja-JP" altLang="ja-JP" sz="2000" dirty="0"/>
          </a:p>
          <a:p>
            <a:r>
              <a:rPr lang="ja-JP" altLang="en-US" sz="2000" dirty="0"/>
              <a:t>⑨</a:t>
            </a:r>
            <a:r>
              <a:rPr lang="ja-JP" altLang="ja-JP" sz="2000" dirty="0" smtClean="0"/>
              <a:t>制服</a:t>
            </a:r>
            <a:r>
              <a:rPr lang="ja-JP" altLang="ja-JP" sz="2000" dirty="0"/>
              <a:t>バンクは、宇都宮市内では一条中が</a:t>
            </a:r>
            <a:r>
              <a:rPr lang="en-US" altLang="ja-JP" sz="2000" dirty="0"/>
              <a:t>5</a:t>
            </a:r>
            <a:r>
              <a:rPr lang="ja-JP" altLang="ja-JP" sz="2000" dirty="0"/>
              <a:t>年前から行って</a:t>
            </a:r>
            <a:r>
              <a:rPr lang="ja-JP" altLang="ja-JP" sz="2000" dirty="0" smtClean="0"/>
              <a:t>いる</a:t>
            </a:r>
            <a:r>
              <a:rPr lang="ja-JP" altLang="en-US" sz="2000" dirty="0" smtClean="0"/>
              <a:t>（参考）</a:t>
            </a:r>
            <a:r>
              <a:rPr lang="ja-JP" altLang="ja-JP" sz="2000" dirty="0" smtClean="0"/>
              <a:t>。</a:t>
            </a:r>
            <a:endParaRPr lang="en-US" altLang="ja-JP" sz="2000" dirty="0" smtClean="0"/>
          </a:p>
          <a:p>
            <a:endParaRPr lang="en-US" altLang="ja-JP" sz="2000" dirty="0">
              <a:solidFill>
                <a:srgbClr val="C00000"/>
              </a:solidFill>
            </a:endParaRPr>
          </a:p>
          <a:p>
            <a:endParaRPr lang="en-US" altLang="ja-JP" sz="2000" dirty="0" smtClean="0">
              <a:solidFill>
                <a:srgbClr val="C00000"/>
              </a:solidFill>
            </a:endParaRPr>
          </a:p>
          <a:p>
            <a:r>
              <a:rPr lang="ja-JP" altLang="en-US" sz="2000" dirty="0" smtClean="0">
                <a:solidFill>
                  <a:srgbClr val="C00000"/>
                </a:solidFill>
              </a:rPr>
              <a:t>　</a:t>
            </a:r>
            <a:r>
              <a:rPr lang="ja-JP" altLang="ja-JP" sz="2000" b="1" dirty="0" smtClean="0">
                <a:solidFill>
                  <a:srgbClr val="C00000"/>
                </a:solidFill>
              </a:rPr>
              <a:t>プロジェクト</a:t>
            </a:r>
            <a:r>
              <a:rPr lang="ja-JP" altLang="ja-JP" sz="2000" b="1" dirty="0">
                <a:solidFill>
                  <a:srgbClr val="C00000"/>
                </a:solidFill>
              </a:rPr>
              <a:t>のすべてを少人数で企画する事は出来ないので、内容を分けて</a:t>
            </a:r>
            <a:endParaRPr lang="en-US" altLang="ja-JP" sz="2000" b="1" dirty="0">
              <a:solidFill>
                <a:srgbClr val="C00000"/>
              </a:solidFill>
            </a:endParaRPr>
          </a:p>
          <a:p>
            <a:r>
              <a:rPr lang="ja-JP" altLang="en-US" sz="2000" b="1" dirty="0">
                <a:solidFill>
                  <a:srgbClr val="C00000"/>
                </a:solidFill>
              </a:rPr>
              <a:t>　</a:t>
            </a:r>
            <a:r>
              <a:rPr lang="ja-JP" altLang="en-US" sz="2000" b="1" dirty="0" smtClean="0">
                <a:solidFill>
                  <a:srgbClr val="C00000"/>
                </a:solidFill>
              </a:rPr>
              <a:t>骨組み</a:t>
            </a:r>
            <a:r>
              <a:rPr lang="ja-JP" altLang="ja-JP" sz="2000" b="1" dirty="0" smtClean="0">
                <a:solidFill>
                  <a:srgbClr val="C00000"/>
                </a:solidFill>
              </a:rPr>
              <a:t>チーム</a:t>
            </a:r>
            <a:r>
              <a:rPr lang="ja-JP" altLang="ja-JP" sz="2000" b="1" dirty="0">
                <a:solidFill>
                  <a:srgbClr val="C00000"/>
                </a:solidFill>
              </a:rPr>
              <a:t>を作り進めていく事とする。</a:t>
            </a:r>
            <a:endParaRPr lang="en-US" altLang="ja-JP" sz="2000" b="1" dirty="0">
              <a:solidFill>
                <a:srgbClr val="C00000"/>
              </a:solidFill>
            </a:endParaRPr>
          </a:p>
          <a:p>
            <a:endParaRPr lang="ja-JP" altLang="ja-JP" sz="2000" dirty="0"/>
          </a:p>
        </p:txBody>
      </p:sp>
    </p:spTree>
    <p:extLst>
      <p:ext uri="{BB962C8B-B14F-4D97-AF65-F5344CB8AC3E}">
        <p14:creationId xmlns:p14="http://schemas.microsoft.com/office/powerpoint/2010/main" val="1526754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descr="横線"/>
          <p:cNvSpPr>
            <a:spLocks noChangeArrowheads="1"/>
          </p:cNvSpPr>
          <p:nvPr/>
        </p:nvSpPr>
        <p:spPr bwMode="auto">
          <a:xfrm>
            <a:off x="0" y="0"/>
            <a:ext cx="9144000" cy="428604"/>
          </a:xfrm>
          <a:prstGeom prst="rect">
            <a:avLst/>
          </a:prstGeom>
          <a:pattFill prst="ltHorz">
            <a:fgClr>
              <a:srgbClr val="99FF99"/>
            </a:fgClr>
            <a:bgClr>
              <a:srgbClr val="FFFFFF"/>
            </a:bgClr>
          </a:pattFill>
          <a:ln w="9525">
            <a:no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4" name="コンテンツ プレースホルダ 2"/>
          <p:cNvSpPr txBox="1">
            <a:spLocks/>
          </p:cNvSpPr>
          <p:nvPr/>
        </p:nvSpPr>
        <p:spPr bwMode="auto">
          <a:xfrm>
            <a:off x="395536" y="908720"/>
            <a:ext cx="7704856" cy="578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l" rtl="0" eaLnBrk="0" fontAlgn="base" hangingPunct="0">
              <a:spcBef>
                <a:spcPts val="600"/>
              </a:spcBef>
              <a:spcAft>
                <a:spcPct val="0"/>
              </a:spcAft>
              <a:buClr>
                <a:schemeClr val="accent1"/>
              </a:buClr>
              <a:buSzPct val="80000"/>
              <a:buFont typeface="Wingdings 2" pitchFamily="18" charset="2"/>
              <a:buChar char=""/>
              <a:defRPr kumimoji="1"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kumimoji="1"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kumimoji="1"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kumimoji="1"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a:lstStyle>
          <a:p>
            <a:pPr marL="82550" indent="0">
              <a:buNone/>
            </a:pPr>
            <a:r>
              <a:rPr lang="ja-JP" altLang="en-US" dirty="0" smtClean="0">
                <a:effectLst/>
              </a:rPr>
              <a:t>既存の制度で解決できるのか？</a:t>
            </a:r>
            <a:endParaRPr lang="en-US" altLang="ja-JP" dirty="0" smtClean="0">
              <a:effectLst/>
            </a:endParaRPr>
          </a:p>
          <a:p>
            <a:endParaRPr lang="en-US" altLang="ja-JP" sz="2800" dirty="0" smtClean="0"/>
          </a:p>
          <a:p>
            <a:endParaRPr lang="en-US" altLang="ja-JP" sz="2800" dirty="0" smtClean="0"/>
          </a:p>
          <a:p>
            <a:pPr marL="82550" indent="0">
              <a:buNone/>
            </a:pPr>
            <a:r>
              <a:rPr lang="ja-JP" altLang="en-US" sz="2800" dirty="0"/>
              <a:t>　</a:t>
            </a:r>
            <a:r>
              <a:rPr lang="ja-JP" altLang="en-US" sz="2800" dirty="0" smtClean="0"/>
              <a:t>　現代の貧困問題に対して</a:t>
            </a:r>
            <a:endParaRPr lang="en-US" altLang="ja-JP" sz="2800" dirty="0" smtClean="0"/>
          </a:p>
          <a:p>
            <a:pPr marL="82550" indent="0">
              <a:buNone/>
            </a:pPr>
            <a:endParaRPr lang="en-US" altLang="ja-JP" sz="2800" dirty="0" smtClean="0"/>
          </a:p>
          <a:p>
            <a:pPr marL="82550" indent="0">
              <a:buNone/>
            </a:pPr>
            <a:r>
              <a:rPr lang="ja-JP" altLang="en-US" sz="2800" dirty="0" smtClean="0"/>
              <a:t>　　既存の制度では限界がある。</a:t>
            </a:r>
            <a:endParaRPr lang="en-US" altLang="ja-JP" sz="2800" dirty="0" smtClean="0"/>
          </a:p>
          <a:p>
            <a:pPr marL="82550" indent="0">
              <a:buNone/>
            </a:pPr>
            <a:endParaRPr lang="en-US" altLang="ja-JP" sz="2800" dirty="0" smtClean="0"/>
          </a:p>
          <a:p>
            <a:pPr marL="82550" indent="0">
              <a:buNone/>
            </a:pPr>
            <a:r>
              <a:rPr lang="ja-JP" altLang="en-US" sz="2800" dirty="0" smtClean="0"/>
              <a:t>　　支援の届かない、子どもや家庭が</a:t>
            </a:r>
            <a:endParaRPr lang="en-US" altLang="ja-JP" sz="2800" dirty="0" smtClean="0"/>
          </a:p>
          <a:p>
            <a:pPr marL="82550" indent="0">
              <a:buNone/>
            </a:pPr>
            <a:endParaRPr lang="en-US" altLang="ja-JP" sz="2800" dirty="0"/>
          </a:p>
          <a:p>
            <a:pPr marL="82550" indent="0">
              <a:buNone/>
            </a:pPr>
            <a:r>
              <a:rPr lang="ja-JP" altLang="en-US" sz="2800" dirty="0" smtClean="0"/>
              <a:t>　　たくさん存在している。</a:t>
            </a:r>
            <a:r>
              <a:rPr lang="ja-JP" altLang="en-US" sz="2800" dirty="0"/>
              <a:t>　</a:t>
            </a:r>
            <a:r>
              <a:rPr lang="ja-JP" altLang="en-US" sz="2800" dirty="0" smtClean="0"/>
              <a:t>　</a:t>
            </a:r>
            <a:endParaRPr lang="en-US" altLang="ja-JP" sz="2800" dirty="0"/>
          </a:p>
          <a:p>
            <a:pPr marL="82550" indent="0">
              <a:buNone/>
            </a:pPr>
            <a:endParaRPr lang="en-US" altLang="ja-JP" sz="2800" dirty="0"/>
          </a:p>
          <a:p>
            <a:pPr marL="82550" indent="0">
              <a:buNone/>
            </a:pPr>
            <a:endParaRPr lang="ja-JP" altLang="en-US" sz="2800" dirty="0"/>
          </a:p>
          <a:p>
            <a:endParaRPr lang="ja-JP" altLang="en-US" sz="2800" dirty="0">
              <a:effectLst/>
            </a:endParaRPr>
          </a:p>
        </p:txBody>
      </p:sp>
      <p:pic>
        <p:nvPicPr>
          <p:cNvPr id="54275" name="Picture 3" descr="C:\Users\50518\Desktop\イラスト\rakka_safety_ne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6256" y="599808"/>
            <a:ext cx="2252020" cy="22520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94807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descr="横線"/>
          <p:cNvSpPr>
            <a:spLocks noChangeArrowheads="1"/>
          </p:cNvSpPr>
          <p:nvPr/>
        </p:nvSpPr>
        <p:spPr bwMode="auto">
          <a:xfrm>
            <a:off x="0" y="0"/>
            <a:ext cx="9144000" cy="428604"/>
          </a:xfrm>
          <a:prstGeom prst="rect">
            <a:avLst/>
          </a:prstGeom>
          <a:pattFill prst="ltHorz">
            <a:fgClr>
              <a:srgbClr val="99FF99"/>
            </a:fgClr>
            <a:bgClr>
              <a:srgbClr val="FFFFFF"/>
            </a:bgClr>
          </a:pattFill>
          <a:ln w="9525">
            <a:no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5" name="サブタイトル 4"/>
          <p:cNvSpPr>
            <a:spLocks noGrp="1"/>
          </p:cNvSpPr>
          <p:nvPr>
            <p:ph type="subTitle" idx="1"/>
          </p:nvPr>
        </p:nvSpPr>
        <p:spPr>
          <a:xfrm>
            <a:off x="0" y="471108"/>
            <a:ext cx="1979712" cy="478904"/>
          </a:xfrm>
          <a:ln w="28575">
            <a:solidFill>
              <a:srgbClr val="C00000"/>
            </a:solidFill>
          </a:ln>
        </p:spPr>
        <p:txBody>
          <a:bodyPr>
            <a:noAutofit/>
          </a:bodyPr>
          <a:lstStyle/>
          <a:p>
            <a:r>
              <a:rPr kumimoji="1" lang="ja-JP" altLang="en-US" sz="2800" dirty="0" smtClean="0">
                <a:solidFill>
                  <a:schemeClr val="tx1"/>
                </a:solidFill>
              </a:rPr>
              <a:t>骨組み</a:t>
            </a:r>
            <a:endParaRPr kumimoji="1" lang="ja-JP" altLang="en-US" sz="2800" dirty="0">
              <a:solidFill>
                <a:schemeClr val="tx1"/>
              </a:solidFill>
            </a:endParaRPr>
          </a:p>
        </p:txBody>
      </p:sp>
      <p:sp>
        <p:nvSpPr>
          <p:cNvPr id="7" name="サブタイトル 4"/>
          <p:cNvSpPr txBox="1">
            <a:spLocks/>
          </p:cNvSpPr>
          <p:nvPr/>
        </p:nvSpPr>
        <p:spPr>
          <a:xfrm>
            <a:off x="0" y="2422133"/>
            <a:ext cx="3275856" cy="677884"/>
          </a:xfrm>
          <a:prstGeom prst="rect">
            <a:avLst/>
          </a:prstGeom>
          <a:solidFill>
            <a:srgbClr val="FFFF00">
              <a:alpha val="30000"/>
            </a:srgbClr>
          </a:solidFill>
          <a:ln w="38100" cmpd="dbl">
            <a:solidFill>
              <a:srgbClr val="C00000"/>
            </a:solidFill>
          </a:ln>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2800" dirty="0" smtClean="0">
                <a:solidFill>
                  <a:schemeClr val="accent2">
                    <a:lumMod val="50000"/>
                  </a:schemeClr>
                </a:solidFill>
              </a:rPr>
              <a:t>　</a:t>
            </a:r>
            <a:r>
              <a:rPr lang="ja-JP" altLang="en-US" sz="2800" b="1" dirty="0" smtClean="0">
                <a:solidFill>
                  <a:srgbClr val="C00000"/>
                </a:solidFill>
              </a:rPr>
              <a:t>子どもへの支援</a:t>
            </a:r>
            <a:endParaRPr lang="ja-JP" altLang="en-US" sz="2800" b="1" dirty="0">
              <a:solidFill>
                <a:srgbClr val="C00000"/>
              </a:solidFill>
            </a:endParaRPr>
          </a:p>
        </p:txBody>
      </p:sp>
      <p:sp>
        <p:nvSpPr>
          <p:cNvPr id="15" name="サブタイトル 4"/>
          <p:cNvSpPr txBox="1">
            <a:spLocks/>
          </p:cNvSpPr>
          <p:nvPr/>
        </p:nvSpPr>
        <p:spPr>
          <a:xfrm>
            <a:off x="4020268" y="798332"/>
            <a:ext cx="4680520" cy="995728"/>
          </a:xfrm>
          <a:prstGeom prst="rect">
            <a:avLst/>
          </a:prstGeom>
          <a:ln w="28575">
            <a:solidFill>
              <a:schemeClr val="accent2">
                <a:lumMod val="50000"/>
              </a:schemeClr>
            </a:solidFill>
          </a:ln>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2400" b="1" dirty="0" smtClean="0">
                <a:solidFill>
                  <a:srgbClr val="C00000"/>
                </a:solidFill>
              </a:rPr>
              <a:t>①　子ども食堂　（一般公開版）</a:t>
            </a:r>
            <a:endParaRPr lang="en-US" altLang="ja-JP" sz="2400" b="1" dirty="0" smtClean="0">
              <a:solidFill>
                <a:srgbClr val="C00000"/>
              </a:solidFill>
            </a:endParaRPr>
          </a:p>
          <a:p>
            <a:pPr algn="l"/>
            <a:r>
              <a:rPr lang="ja-JP" altLang="en-US" sz="2400" dirty="0" smtClean="0">
                <a:solidFill>
                  <a:schemeClr val="tx1"/>
                </a:solidFill>
              </a:rPr>
              <a:t>　　　　　　　　　＜アンテナ機能＞</a:t>
            </a:r>
            <a:endParaRPr lang="ja-JP" altLang="en-US" sz="2400" dirty="0">
              <a:solidFill>
                <a:schemeClr val="tx1"/>
              </a:solidFill>
            </a:endParaRPr>
          </a:p>
        </p:txBody>
      </p:sp>
      <p:sp>
        <p:nvSpPr>
          <p:cNvPr id="18" name="サブタイトル 4"/>
          <p:cNvSpPr txBox="1">
            <a:spLocks/>
          </p:cNvSpPr>
          <p:nvPr/>
        </p:nvSpPr>
        <p:spPr>
          <a:xfrm>
            <a:off x="4020268" y="2103044"/>
            <a:ext cx="4680520" cy="995728"/>
          </a:xfrm>
          <a:prstGeom prst="rect">
            <a:avLst/>
          </a:prstGeom>
          <a:ln w="28575">
            <a:solidFill>
              <a:schemeClr val="accent2">
                <a:lumMod val="50000"/>
              </a:schemeClr>
            </a:solidFill>
          </a:ln>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2400" b="1" dirty="0">
                <a:solidFill>
                  <a:srgbClr val="C00000"/>
                </a:solidFill>
              </a:rPr>
              <a:t>②</a:t>
            </a:r>
            <a:r>
              <a:rPr lang="ja-JP" altLang="en-US" sz="2400" b="1" dirty="0" smtClean="0">
                <a:solidFill>
                  <a:srgbClr val="C00000"/>
                </a:solidFill>
              </a:rPr>
              <a:t>　子ども食堂　（デープ版）</a:t>
            </a:r>
            <a:endParaRPr lang="en-US" altLang="ja-JP" sz="2400" b="1" dirty="0" smtClean="0">
              <a:solidFill>
                <a:srgbClr val="C00000"/>
              </a:solidFill>
            </a:endParaRPr>
          </a:p>
          <a:p>
            <a:pPr algn="l"/>
            <a:r>
              <a:rPr lang="ja-JP" altLang="en-US" sz="2400" dirty="0" smtClean="0">
                <a:solidFill>
                  <a:schemeClr val="tx1"/>
                </a:solidFill>
              </a:rPr>
              <a:t>　　</a:t>
            </a:r>
            <a:r>
              <a:rPr lang="ja-JP" altLang="en-US" sz="1900" dirty="0" smtClean="0">
                <a:solidFill>
                  <a:schemeClr val="tx1"/>
                </a:solidFill>
              </a:rPr>
              <a:t>＜</a:t>
            </a:r>
            <a:r>
              <a:rPr lang="ja-JP" altLang="en-US" sz="1800" dirty="0" smtClean="0">
                <a:solidFill>
                  <a:schemeClr val="tx1"/>
                </a:solidFill>
              </a:rPr>
              <a:t>学童保育・自治会・</a:t>
            </a:r>
            <a:r>
              <a:rPr lang="en-US" altLang="ja-JP" sz="1800" dirty="0" smtClean="0">
                <a:solidFill>
                  <a:schemeClr val="tx1"/>
                </a:solidFill>
              </a:rPr>
              <a:t>NPO</a:t>
            </a:r>
            <a:r>
              <a:rPr lang="ja-JP" altLang="en-US" sz="1800" dirty="0" smtClean="0">
                <a:solidFill>
                  <a:schemeClr val="tx1"/>
                </a:solidFill>
              </a:rPr>
              <a:t>法人等の連携＞</a:t>
            </a:r>
            <a:endParaRPr lang="ja-JP" altLang="en-US" sz="1800" dirty="0">
              <a:solidFill>
                <a:schemeClr val="tx1"/>
              </a:solidFill>
            </a:endParaRPr>
          </a:p>
        </p:txBody>
      </p:sp>
      <p:sp>
        <p:nvSpPr>
          <p:cNvPr id="19" name="サブタイトル 4"/>
          <p:cNvSpPr txBox="1">
            <a:spLocks/>
          </p:cNvSpPr>
          <p:nvPr/>
        </p:nvSpPr>
        <p:spPr>
          <a:xfrm>
            <a:off x="4020268" y="3367282"/>
            <a:ext cx="4680520" cy="995728"/>
          </a:xfrm>
          <a:prstGeom prst="rect">
            <a:avLst/>
          </a:prstGeom>
          <a:ln w="28575">
            <a:solidFill>
              <a:schemeClr val="tx1"/>
            </a:solidFill>
          </a:ln>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2400" b="1" dirty="0">
                <a:solidFill>
                  <a:srgbClr val="C00000"/>
                </a:solidFill>
              </a:rPr>
              <a:t>③</a:t>
            </a:r>
            <a:r>
              <a:rPr lang="ja-JP" altLang="en-US" sz="2400" b="1" dirty="0" smtClean="0">
                <a:solidFill>
                  <a:srgbClr val="C00000"/>
                </a:solidFill>
              </a:rPr>
              <a:t>　学習支援　</a:t>
            </a:r>
            <a:r>
              <a:rPr lang="en-US" altLang="ja-JP" sz="2400" b="1" dirty="0" smtClean="0">
                <a:solidFill>
                  <a:srgbClr val="C00000"/>
                </a:solidFill>
              </a:rPr>
              <a:t>+</a:t>
            </a:r>
            <a:r>
              <a:rPr lang="ja-JP" altLang="en-US" sz="2400" b="1" dirty="0" smtClean="0">
                <a:solidFill>
                  <a:srgbClr val="C00000"/>
                </a:solidFill>
              </a:rPr>
              <a:t>　　送迎</a:t>
            </a:r>
            <a:endParaRPr lang="en-US" altLang="ja-JP" sz="2400" b="1" dirty="0" smtClean="0">
              <a:solidFill>
                <a:srgbClr val="C00000"/>
              </a:solidFill>
            </a:endParaRPr>
          </a:p>
          <a:p>
            <a:pPr algn="l"/>
            <a:r>
              <a:rPr lang="ja-JP" altLang="en-US" sz="2400" dirty="0" smtClean="0">
                <a:solidFill>
                  <a:schemeClr val="tx1"/>
                </a:solidFill>
              </a:rPr>
              <a:t>　　</a:t>
            </a:r>
            <a:r>
              <a:rPr lang="ja-JP" altLang="en-US" sz="1700" dirty="0" smtClean="0">
                <a:solidFill>
                  <a:schemeClr val="tx1"/>
                </a:solidFill>
              </a:rPr>
              <a:t>＜</a:t>
            </a:r>
            <a:r>
              <a:rPr lang="ja-JP" altLang="en-US" sz="1700" dirty="0">
                <a:solidFill>
                  <a:schemeClr val="tx1"/>
                </a:solidFill>
              </a:rPr>
              <a:t>学童保育</a:t>
            </a:r>
            <a:r>
              <a:rPr lang="ja-JP" altLang="en-US" sz="1700" dirty="0" smtClean="0">
                <a:solidFill>
                  <a:schemeClr val="tx1"/>
                </a:solidFill>
              </a:rPr>
              <a:t>・学校・教育委員会等</a:t>
            </a:r>
            <a:r>
              <a:rPr lang="ja-JP" altLang="en-US" sz="1700" dirty="0">
                <a:solidFill>
                  <a:schemeClr val="tx1"/>
                </a:solidFill>
              </a:rPr>
              <a:t>の連携</a:t>
            </a:r>
            <a:r>
              <a:rPr lang="ja-JP" altLang="en-US" sz="1700" dirty="0" smtClean="0">
                <a:solidFill>
                  <a:schemeClr val="tx1"/>
                </a:solidFill>
              </a:rPr>
              <a:t>＞</a:t>
            </a:r>
            <a:endParaRPr lang="ja-JP" altLang="en-US" sz="1700" dirty="0">
              <a:solidFill>
                <a:schemeClr val="tx1"/>
              </a:solidFill>
            </a:endParaRPr>
          </a:p>
        </p:txBody>
      </p:sp>
      <p:sp>
        <p:nvSpPr>
          <p:cNvPr id="20" name="サブタイトル 4"/>
          <p:cNvSpPr txBox="1">
            <a:spLocks/>
          </p:cNvSpPr>
          <p:nvPr/>
        </p:nvSpPr>
        <p:spPr>
          <a:xfrm>
            <a:off x="4020268" y="4698098"/>
            <a:ext cx="4680520" cy="995728"/>
          </a:xfrm>
          <a:prstGeom prst="rect">
            <a:avLst/>
          </a:prstGeom>
          <a:ln w="28575">
            <a:solidFill>
              <a:schemeClr val="tx1"/>
            </a:solidFill>
          </a:ln>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2400" dirty="0">
                <a:solidFill>
                  <a:schemeClr val="tx1"/>
                </a:solidFill>
              </a:rPr>
              <a:t>④</a:t>
            </a:r>
            <a:r>
              <a:rPr lang="ja-JP" altLang="en-US" sz="2400" dirty="0" smtClean="0">
                <a:solidFill>
                  <a:schemeClr val="tx1"/>
                </a:solidFill>
              </a:rPr>
              <a:t>　体験格差の支援</a:t>
            </a:r>
            <a:endParaRPr lang="en-US" altLang="ja-JP" sz="2400" dirty="0" smtClean="0">
              <a:solidFill>
                <a:schemeClr val="tx1"/>
              </a:solidFill>
            </a:endParaRPr>
          </a:p>
          <a:p>
            <a:pPr algn="l"/>
            <a:r>
              <a:rPr lang="ja-JP" altLang="en-US" sz="2400" dirty="0" smtClean="0">
                <a:solidFill>
                  <a:schemeClr val="tx1"/>
                </a:solidFill>
              </a:rPr>
              <a:t>　</a:t>
            </a:r>
            <a:r>
              <a:rPr lang="ja-JP" altLang="en-US" sz="1700" dirty="0" smtClean="0">
                <a:solidFill>
                  <a:schemeClr val="tx1"/>
                </a:solidFill>
              </a:rPr>
              <a:t>　　　　　＜</a:t>
            </a:r>
            <a:r>
              <a:rPr lang="en-US" altLang="ja-JP" sz="1700" dirty="0" smtClean="0">
                <a:solidFill>
                  <a:schemeClr val="tx1"/>
                </a:solidFill>
              </a:rPr>
              <a:t>NPO</a:t>
            </a:r>
            <a:r>
              <a:rPr lang="ja-JP" altLang="en-US" sz="1700" dirty="0" smtClean="0">
                <a:solidFill>
                  <a:schemeClr val="tx1"/>
                </a:solidFill>
              </a:rPr>
              <a:t>法人・子どもの仕事体験等＞</a:t>
            </a:r>
            <a:endParaRPr lang="ja-JP" altLang="en-US" sz="1700" dirty="0">
              <a:solidFill>
                <a:schemeClr val="tx1"/>
              </a:solidFill>
            </a:endParaRPr>
          </a:p>
        </p:txBody>
      </p:sp>
      <p:sp>
        <p:nvSpPr>
          <p:cNvPr id="21" name="サブタイトル 4"/>
          <p:cNvSpPr txBox="1">
            <a:spLocks/>
          </p:cNvSpPr>
          <p:nvPr/>
        </p:nvSpPr>
        <p:spPr>
          <a:xfrm>
            <a:off x="251520" y="6281936"/>
            <a:ext cx="8208912" cy="576064"/>
          </a:xfrm>
          <a:prstGeom prst="rect">
            <a:avLst/>
          </a:prstGeom>
          <a:ln w="28575">
            <a:noFill/>
          </a:ln>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2400" dirty="0" smtClean="0">
                <a:solidFill>
                  <a:schemeClr val="tx1"/>
                </a:solidFill>
              </a:rPr>
              <a:t>　　</a:t>
            </a:r>
            <a:r>
              <a:rPr lang="en-US" altLang="ja-JP" sz="2400" dirty="0" smtClean="0">
                <a:solidFill>
                  <a:schemeClr val="tx1"/>
                </a:solidFill>
              </a:rPr>
              <a:t>※</a:t>
            </a:r>
            <a:r>
              <a:rPr lang="ja-JP" altLang="en-US" sz="2400" dirty="0" smtClean="0">
                <a:solidFill>
                  <a:schemeClr val="tx1"/>
                </a:solidFill>
              </a:rPr>
              <a:t>支援の届かない子供たちに繋がる仕掛けや仕組み</a:t>
            </a:r>
            <a:endParaRPr lang="ja-JP" altLang="en-US" sz="2400" dirty="0">
              <a:solidFill>
                <a:schemeClr val="tx1"/>
              </a:solidFill>
            </a:endParaRPr>
          </a:p>
        </p:txBody>
      </p:sp>
    </p:spTree>
    <p:extLst>
      <p:ext uri="{BB962C8B-B14F-4D97-AF65-F5344CB8AC3E}">
        <p14:creationId xmlns:p14="http://schemas.microsoft.com/office/powerpoint/2010/main" val="4079914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descr="横線"/>
          <p:cNvSpPr>
            <a:spLocks noChangeArrowheads="1"/>
          </p:cNvSpPr>
          <p:nvPr/>
        </p:nvSpPr>
        <p:spPr bwMode="auto">
          <a:xfrm>
            <a:off x="0" y="0"/>
            <a:ext cx="9144000" cy="428604"/>
          </a:xfrm>
          <a:prstGeom prst="rect">
            <a:avLst/>
          </a:prstGeom>
          <a:pattFill prst="ltHorz">
            <a:fgClr>
              <a:srgbClr val="99FF99"/>
            </a:fgClr>
            <a:bgClr>
              <a:srgbClr val="FFFFFF"/>
            </a:bgClr>
          </a:pattFill>
          <a:ln w="9525">
            <a:no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pic>
        <p:nvPicPr>
          <p:cNvPr id="54274" name="Picture 2" descr="C:\Users\50518\Desktop\hikikomori_toukoukyohi_girl.p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732240" y="548680"/>
            <a:ext cx="2146548" cy="2146548"/>
          </a:xfrm>
          <a:prstGeom prst="rect">
            <a:avLst/>
          </a:prstGeom>
          <a:noFill/>
          <a:extLst>
            <a:ext uri="{909E8E84-426E-40DD-AFC4-6F175D3DCCD1}">
              <a14:hiddenFill xmlns:a14="http://schemas.microsoft.com/office/drawing/2010/main">
                <a:solidFill>
                  <a:srgbClr val="FFFFFF"/>
                </a:solidFill>
              </a14:hiddenFill>
            </a:ext>
          </a:extLst>
        </p:spPr>
      </p:pic>
      <p:sp>
        <p:nvSpPr>
          <p:cNvPr id="4" name="コンテンツ プレースホルダ 2"/>
          <p:cNvSpPr txBox="1">
            <a:spLocks/>
          </p:cNvSpPr>
          <p:nvPr/>
        </p:nvSpPr>
        <p:spPr bwMode="auto">
          <a:xfrm>
            <a:off x="899592" y="980728"/>
            <a:ext cx="7704856" cy="5688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l" rtl="0" eaLnBrk="0" fontAlgn="base" hangingPunct="0">
              <a:spcBef>
                <a:spcPts val="600"/>
              </a:spcBef>
              <a:spcAft>
                <a:spcPct val="0"/>
              </a:spcAft>
              <a:buClr>
                <a:schemeClr val="accent1"/>
              </a:buClr>
              <a:buSzPct val="80000"/>
              <a:buFont typeface="Wingdings 2" pitchFamily="18" charset="2"/>
              <a:buChar char=""/>
              <a:defRPr kumimoji="1"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kumimoji="1"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kumimoji="1"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kumimoji="1"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a:lstStyle>
          <a:p>
            <a:pPr marL="82550" indent="0">
              <a:buNone/>
            </a:pPr>
            <a:r>
              <a:rPr lang="ja-JP" altLang="en-US" dirty="0" smtClean="0">
                <a:effectLst/>
              </a:rPr>
              <a:t>子どもの貧困とは？</a:t>
            </a:r>
            <a:endParaRPr lang="en-US" altLang="ja-JP" dirty="0" smtClean="0">
              <a:effectLst/>
            </a:endParaRPr>
          </a:p>
          <a:p>
            <a:endParaRPr lang="en-US" altLang="ja-JP" dirty="0" smtClean="0">
              <a:effectLst/>
            </a:endParaRPr>
          </a:p>
          <a:p>
            <a:pPr marL="82550" indent="0">
              <a:buNone/>
            </a:pPr>
            <a:r>
              <a:rPr lang="ja-JP" altLang="en-US" sz="2800" dirty="0" smtClean="0">
                <a:effectLst/>
              </a:rPr>
              <a:t>子どもだけの問題ではなく、</a:t>
            </a:r>
            <a:endParaRPr lang="en-US" altLang="ja-JP" sz="2800" dirty="0" smtClean="0">
              <a:effectLst/>
            </a:endParaRPr>
          </a:p>
          <a:p>
            <a:pPr marL="82550" indent="0">
              <a:buNone/>
            </a:pPr>
            <a:r>
              <a:rPr lang="ja-JP" altLang="en-US" sz="2800" dirty="0" smtClean="0"/>
              <a:t>親も含めた家庭の問題である。</a:t>
            </a:r>
            <a:endParaRPr lang="en-US" altLang="ja-JP" sz="2800" dirty="0" smtClean="0"/>
          </a:p>
          <a:p>
            <a:pPr marL="82550" indent="0">
              <a:buNone/>
            </a:pPr>
            <a:endParaRPr lang="en-US" altLang="ja-JP" sz="2800" dirty="0"/>
          </a:p>
          <a:p>
            <a:pPr marL="82550" indent="0">
              <a:buNone/>
            </a:pPr>
            <a:r>
              <a:rPr lang="ja-JP" altLang="en-US" sz="2800" dirty="0" smtClean="0"/>
              <a:t>親だけの問題とも言えない。</a:t>
            </a:r>
            <a:endParaRPr lang="en-US" altLang="ja-JP" sz="2800" dirty="0" smtClean="0"/>
          </a:p>
          <a:p>
            <a:pPr marL="82550" indent="0">
              <a:buNone/>
            </a:pPr>
            <a:r>
              <a:rPr lang="ja-JP" altLang="en-US" sz="2800" dirty="0" smtClean="0"/>
              <a:t>社会全体の問題としての視点も必要。</a:t>
            </a:r>
            <a:endParaRPr lang="en-US" altLang="ja-JP" sz="2800" dirty="0" smtClean="0"/>
          </a:p>
          <a:p>
            <a:pPr marL="82550" indent="0">
              <a:buNone/>
            </a:pPr>
            <a:endParaRPr lang="en-US" altLang="ja-JP" sz="2800" dirty="0">
              <a:effectLst/>
            </a:endParaRPr>
          </a:p>
          <a:p>
            <a:pPr marL="82550" indent="0">
              <a:buNone/>
            </a:pPr>
            <a:r>
              <a:rPr lang="ja-JP" altLang="en-US" sz="2800" dirty="0" smtClean="0"/>
              <a:t>現代の貧困は、経済的問題だけではなく、</a:t>
            </a:r>
            <a:endParaRPr lang="en-US" altLang="ja-JP" sz="2800" dirty="0" smtClean="0"/>
          </a:p>
          <a:p>
            <a:pPr marL="82550" indent="0">
              <a:buNone/>
            </a:pPr>
            <a:r>
              <a:rPr lang="ja-JP" altLang="en-US" sz="2800" dirty="0" smtClean="0"/>
              <a:t>多種多様な問題を含んでいる。</a:t>
            </a:r>
            <a:endParaRPr lang="ja-JP" altLang="en-US" sz="2800" dirty="0">
              <a:effectLst/>
            </a:endParaRPr>
          </a:p>
        </p:txBody>
      </p:sp>
    </p:spTree>
    <p:extLst>
      <p:ext uri="{BB962C8B-B14F-4D97-AF65-F5344CB8AC3E}">
        <p14:creationId xmlns:p14="http://schemas.microsoft.com/office/powerpoint/2010/main" val="30082366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descr="横線"/>
          <p:cNvSpPr>
            <a:spLocks noChangeArrowheads="1"/>
          </p:cNvSpPr>
          <p:nvPr/>
        </p:nvSpPr>
        <p:spPr bwMode="auto">
          <a:xfrm>
            <a:off x="0" y="0"/>
            <a:ext cx="9144000" cy="428604"/>
          </a:xfrm>
          <a:prstGeom prst="rect">
            <a:avLst/>
          </a:prstGeom>
          <a:pattFill prst="ltHorz">
            <a:fgClr>
              <a:srgbClr val="99FF99"/>
            </a:fgClr>
            <a:bgClr>
              <a:srgbClr val="FFFFFF"/>
            </a:bgClr>
          </a:pattFill>
          <a:ln w="9525">
            <a:no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5" name="サブタイトル 4"/>
          <p:cNvSpPr>
            <a:spLocks noGrp="1"/>
          </p:cNvSpPr>
          <p:nvPr>
            <p:ph type="subTitle" idx="1"/>
          </p:nvPr>
        </p:nvSpPr>
        <p:spPr>
          <a:xfrm>
            <a:off x="0" y="471108"/>
            <a:ext cx="1979712" cy="478904"/>
          </a:xfrm>
          <a:ln w="28575">
            <a:solidFill>
              <a:srgbClr val="C00000"/>
            </a:solidFill>
          </a:ln>
        </p:spPr>
        <p:txBody>
          <a:bodyPr>
            <a:noAutofit/>
          </a:bodyPr>
          <a:lstStyle/>
          <a:p>
            <a:r>
              <a:rPr kumimoji="1" lang="ja-JP" altLang="en-US" sz="2800" dirty="0" smtClean="0">
                <a:solidFill>
                  <a:schemeClr val="tx1"/>
                </a:solidFill>
              </a:rPr>
              <a:t>骨組み</a:t>
            </a:r>
            <a:endParaRPr kumimoji="1" lang="ja-JP" altLang="en-US" sz="2800" dirty="0">
              <a:solidFill>
                <a:schemeClr val="tx1"/>
              </a:solidFill>
            </a:endParaRPr>
          </a:p>
        </p:txBody>
      </p:sp>
      <p:sp>
        <p:nvSpPr>
          <p:cNvPr id="7" name="サブタイトル 4"/>
          <p:cNvSpPr txBox="1">
            <a:spLocks/>
          </p:cNvSpPr>
          <p:nvPr/>
        </p:nvSpPr>
        <p:spPr>
          <a:xfrm>
            <a:off x="0" y="2420888"/>
            <a:ext cx="3275856" cy="677884"/>
          </a:xfrm>
          <a:prstGeom prst="rect">
            <a:avLst/>
          </a:prstGeom>
          <a:solidFill>
            <a:srgbClr val="FFFF00">
              <a:alpha val="30000"/>
            </a:srgbClr>
          </a:solidFill>
          <a:ln w="38100" cmpd="dbl">
            <a:solidFill>
              <a:srgbClr val="C00000"/>
            </a:solidFill>
          </a:ln>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2800" dirty="0" smtClean="0">
                <a:solidFill>
                  <a:schemeClr val="accent2">
                    <a:lumMod val="50000"/>
                  </a:schemeClr>
                </a:solidFill>
              </a:rPr>
              <a:t>　</a:t>
            </a:r>
            <a:r>
              <a:rPr lang="ja-JP" altLang="en-US" sz="2800" b="1" dirty="0" smtClean="0">
                <a:solidFill>
                  <a:srgbClr val="C00000"/>
                </a:solidFill>
              </a:rPr>
              <a:t>家庭への支援</a:t>
            </a:r>
            <a:endParaRPr lang="ja-JP" altLang="en-US" sz="2800" b="1" dirty="0">
              <a:solidFill>
                <a:srgbClr val="C00000"/>
              </a:solidFill>
            </a:endParaRPr>
          </a:p>
        </p:txBody>
      </p:sp>
      <p:sp>
        <p:nvSpPr>
          <p:cNvPr id="15" name="サブタイトル 4"/>
          <p:cNvSpPr txBox="1">
            <a:spLocks/>
          </p:cNvSpPr>
          <p:nvPr/>
        </p:nvSpPr>
        <p:spPr>
          <a:xfrm>
            <a:off x="4020268" y="798332"/>
            <a:ext cx="4680520" cy="995728"/>
          </a:xfrm>
          <a:prstGeom prst="rect">
            <a:avLst/>
          </a:prstGeom>
          <a:ln w="28575">
            <a:solidFill>
              <a:schemeClr val="accent2">
                <a:lumMod val="50000"/>
              </a:schemeClr>
            </a:solidFill>
          </a:ln>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2400" b="1" dirty="0">
                <a:solidFill>
                  <a:srgbClr val="C00000"/>
                </a:solidFill>
              </a:rPr>
              <a:t>⑤</a:t>
            </a:r>
            <a:r>
              <a:rPr lang="ja-JP" altLang="en-US" sz="2400" b="1" dirty="0" smtClean="0">
                <a:solidFill>
                  <a:srgbClr val="C00000"/>
                </a:solidFill>
              </a:rPr>
              <a:t>　フードバンク</a:t>
            </a:r>
            <a:endParaRPr lang="en-US" altLang="ja-JP" sz="2400" b="1" dirty="0" smtClean="0">
              <a:solidFill>
                <a:srgbClr val="C00000"/>
              </a:solidFill>
            </a:endParaRPr>
          </a:p>
          <a:p>
            <a:pPr algn="l"/>
            <a:r>
              <a:rPr lang="ja-JP" altLang="en-US" sz="2400" dirty="0" smtClean="0">
                <a:solidFill>
                  <a:schemeClr val="tx1"/>
                </a:solidFill>
              </a:rPr>
              <a:t>　　　　</a:t>
            </a:r>
            <a:r>
              <a:rPr lang="ja-JP" altLang="en-US" sz="1800" dirty="0" smtClean="0">
                <a:solidFill>
                  <a:schemeClr val="tx1"/>
                </a:solidFill>
              </a:rPr>
              <a:t>　＜</a:t>
            </a:r>
            <a:r>
              <a:rPr lang="en-US" altLang="ja-JP" sz="1800" dirty="0" smtClean="0">
                <a:solidFill>
                  <a:schemeClr val="tx1"/>
                </a:solidFill>
              </a:rPr>
              <a:t>V</a:t>
            </a:r>
            <a:r>
              <a:rPr lang="ja-JP" altLang="en-US" sz="1800" dirty="0" smtClean="0">
                <a:solidFill>
                  <a:schemeClr val="tx1"/>
                </a:solidFill>
              </a:rPr>
              <a:t>ネット・社会福祉協議会等＞</a:t>
            </a:r>
            <a:endParaRPr lang="ja-JP" altLang="en-US" sz="1800" dirty="0">
              <a:solidFill>
                <a:schemeClr val="tx1"/>
              </a:solidFill>
            </a:endParaRPr>
          </a:p>
        </p:txBody>
      </p:sp>
      <p:sp>
        <p:nvSpPr>
          <p:cNvPr id="18" name="サブタイトル 4"/>
          <p:cNvSpPr txBox="1">
            <a:spLocks/>
          </p:cNvSpPr>
          <p:nvPr/>
        </p:nvSpPr>
        <p:spPr>
          <a:xfrm>
            <a:off x="4020268" y="2103044"/>
            <a:ext cx="4680520" cy="995728"/>
          </a:xfrm>
          <a:prstGeom prst="rect">
            <a:avLst/>
          </a:prstGeom>
          <a:ln w="28575">
            <a:solidFill>
              <a:schemeClr val="accent2">
                <a:lumMod val="50000"/>
              </a:schemeClr>
            </a:solidFill>
          </a:ln>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2400" b="1" dirty="0" smtClean="0">
                <a:solidFill>
                  <a:srgbClr val="C00000"/>
                </a:solidFill>
              </a:rPr>
              <a:t>⑥　就労支援</a:t>
            </a:r>
            <a:endParaRPr lang="en-US" altLang="ja-JP" sz="2400" b="1" dirty="0" smtClean="0">
              <a:solidFill>
                <a:srgbClr val="C00000"/>
              </a:solidFill>
            </a:endParaRPr>
          </a:p>
          <a:p>
            <a:pPr algn="l"/>
            <a:r>
              <a:rPr lang="ja-JP" altLang="en-US" sz="2400" dirty="0" smtClean="0">
                <a:solidFill>
                  <a:schemeClr val="tx1"/>
                </a:solidFill>
              </a:rPr>
              <a:t>　　　　　</a:t>
            </a:r>
            <a:r>
              <a:rPr lang="ja-JP" altLang="en-US" sz="1800" dirty="0" smtClean="0">
                <a:solidFill>
                  <a:schemeClr val="tx1"/>
                </a:solidFill>
              </a:rPr>
              <a:t>＜ハローワーク等＞</a:t>
            </a:r>
            <a:endParaRPr lang="ja-JP" altLang="en-US" sz="1800" dirty="0">
              <a:solidFill>
                <a:schemeClr val="tx1"/>
              </a:solidFill>
            </a:endParaRPr>
          </a:p>
        </p:txBody>
      </p:sp>
      <p:sp>
        <p:nvSpPr>
          <p:cNvPr id="19" name="サブタイトル 4"/>
          <p:cNvSpPr txBox="1">
            <a:spLocks/>
          </p:cNvSpPr>
          <p:nvPr/>
        </p:nvSpPr>
        <p:spPr>
          <a:xfrm>
            <a:off x="4020268" y="3367282"/>
            <a:ext cx="4680520" cy="995728"/>
          </a:xfrm>
          <a:prstGeom prst="rect">
            <a:avLst/>
          </a:prstGeom>
          <a:ln w="28575">
            <a:solidFill>
              <a:schemeClr val="tx1"/>
            </a:solidFill>
          </a:ln>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2400" b="1" dirty="0" smtClean="0">
                <a:solidFill>
                  <a:schemeClr val="tx1"/>
                </a:solidFill>
              </a:rPr>
              <a:t>⑦　生活支援</a:t>
            </a:r>
            <a:endParaRPr lang="en-US" altLang="ja-JP" sz="2400" b="1" dirty="0" smtClean="0">
              <a:solidFill>
                <a:schemeClr val="tx1"/>
              </a:solidFill>
            </a:endParaRPr>
          </a:p>
          <a:p>
            <a:pPr algn="l"/>
            <a:r>
              <a:rPr lang="ja-JP" altLang="en-US" sz="2400" dirty="0" smtClean="0">
                <a:solidFill>
                  <a:schemeClr val="tx1"/>
                </a:solidFill>
              </a:rPr>
              <a:t>　　　　　</a:t>
            </a:r>
            <a:r>
              <a:rPr lang="ja-JP" altLang="en-US" sz="1700" dirty="0" smtClean="0">
                <a:solidFill>
                  <a:schemeClr val="tx1"/>
                </a:solidFill>
              </a:rPr>
              <a:t>＜社会福祉協議会・福祉事務所等＞</a:t>
            </a:r>
            <a:endParaRPr lang="ja-JP" altLang="en-US" sz="1700" dirty="0">
              <a:solidFill>
                <a:schemeClr val="tx1"/>
              </a:solidFill>
            </a:endParaRPr>
          </a:p>
        </p:txBody>
      </p:sp>
      <p:sp>
        <p:nvSpPr>
          <p:cNvPr id="20" name="サブタイトル 4"/>
          <p:cNvSpPr txBox="1">
            <a:spLocks/>
          </p:cNvSpPr>
          <p:nvPr/>
        </p:nvSpPr>
        <p:spPr>
          <a:xfrm>
            <a:off x="4020268" y="4581128"/>
            <a:ext cx="4680520" cy="995728"/>
          </a:xfrm>
          <a:prstGeom prst="rect">
            <a:avLst/>
          </a:prstGeom>
          <a:ln w="28575">
            <a:solidFill>
              <a:schemeClr val="tx1"/>
            </a:solidFill>
          </a:ln>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2400" dirty="0" smtClean="0">
                <a:solidFill>
                  <a:schemeClr val="tx1"/>
                </a:solidFill>
              </a:rPr>
              <a:t>⑧　制服バンク</a:t>
            </a:r>
            <a:endParaRPr lang="en-US" altLang="ja-JP" sz="2400" dirty="0" smtClean="0">
              <a:solidFill>
                <a:schemeClr val="tx1"/>
              </a:solidFill>
            </a:endParaRPr>
          </a:p>
          <a:p>
            <a:pPr algn="l"/>
            <a:r>
              <a:rPr lang="ja-JP" altLang="en-US" sz="2400" dirty="0" smtClean="0">
                <a:solidFill>
                  <a:schemeClr val="tx1"/>
                </a:solidFill>
              </a:rPr>
              <a:t>　　　　　</a:t>
            </a:r>
            <a:r>
              <a:rPr lang="ja-JP" altLang="en-US" sz="1800" dirty="0" smtClean="0">
                <a:solidFill>
                  <a:schemeClr val="tx1"/>
                </a:solidFill>
              </a:rPr>
              <a:t>＜学校・自治会等＞　</a:t>
            </a:r>
            <a:endParaRPr lang="ja-JP" altLang="en-US" sz="1800" dirty="0">
              <a:solidFill>
                <a:schemeClr val="tx1"/>
              </a:solidFill>
            </a:endParaRPr>
          </a:p>
        </p:txBody>
      </p:sp>
      <p:sp>
        <p:nvSpPr>
          <p:cNvPr id="10" name="サブタイトル 4"/>
          <p:cNvSpPr txBox="1">
            <a:spLocks/>
          </p:cNvSpPr>
          <p:nvPr/>
        </p:nvSpPr>
        <p:spPr>
          <a:xfrm>
            <a:off x="4020268" y="5729256"/>
            <a:ext cx="4680520" cy="995728"/>
          </a:xfrm>
          <a:prstGeom prst="rect">
            <a:avLst/>
          </a:prstGeom>
          <a:ln w="28575">
            <a:solidFill>
              <a:schemeClr val="tx1"/>
            </a:solidFill>
          </a:ln>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2400" dirty="0" smtClean="0">
                <a:solidFill>
                  <a:schemeClr val="tx1"/>
                </a:solidFill>
              </a:rPr>
              <a:t>⑨　里親センター</a:t>
            </a:r>
            <a:endParaRPr lang="en-US" altLang="ja-JP" sz="2400" dirty="0" smtClean="0">
              <a:solidFill>
                <a:schemeClr val="tx1"/>
              </a:solidFill>
            </a:endParaRPr>
          </a:p>
          <a:p>
            <a:pPr algn="l"/>
            <a:r>
              <a:rPr lang="ja-JP" altLang="en-US" sz="2400" dirty="0" smtClean="0">
                <a:solidFill>
                  <a:schemeClr val="tx1"/>
                </a:solidFill>
              </a:rPr>
              <a:t>　　　　</a:t>
            </a:r>
            <a:r>
              <a:rPr lang="ja-JP" altLang="en-US" sz="1800" dirty="0" smtClean="0">
                <a:solidFill>
                  <a:schemeClr val="tx1"/>
                </a:solidFill>
              </a:rPr>
              <a:t>　＜今後の課題＞</a:t>
            </a:r>
            <a:r>
              <a:rPr lang="ja-JP" altLang="en-US" sz="2400" dirty="0" smtClean="0">
                <a:solidFill>
                  <a:schemeClr val="tx1"/>
                </a:solidFill>
              </a:rPr>
              <a:t>　　</a:t>
            </a:r>
            <a:endParaRPr lang="ja-JP" altLang="en-US" sz="2400" dirty="0">
              <a:solidFill>
                <a:schemeClr val="tx1"/>
              </a:solidFill>
            </a:endParaRPr>
          </a:p>
        </p:txBody>
      </p:sp>
      <p:sp>
        <p:nvSpPr>
          <p:cNvPr id="11" name="サブタイトル 4"/>
          <p:cNvSpPr txBox="1">
            <a:spLocks/>
          </p:cNvSpPr>
          <p:nvPr/>
        </p:nvSpPr>
        <p:spPr>
          <a:xfrm>
            <a:off x="179512" y="5078992"/>
            <a:ext cx="3096344" cy="1645992"/>
          </a:xfrm>
          <a:prstGeom prst="rect">
            <a:avLst/>
          </a:prstGeom>
          <a:ln w="28575">
            <a:solidFill>
              <a:schemeClr val="accent2">
                <a:lumMod val="50000"/>
              </a:schemeClr>
            </a:solidFill>
          </a:ln>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2400" b="1" dirty="0" smtClean="0">
                <a:solidFill>
                  <a:srgbClr val="C00000"/>
                </a:solidFill>
              </a:rPr>
              <a:t>⑩　寄付集め</a:t>
            </a:r>
            <a:endParaRPr lang="en-US" altLang="ja-JP" sz="2400" b="1" dirty="0" smtClean="0">
              <a:solidFill>
                <a:srgbClr val="C00000"/>
              </a:solidFill>
            </a:endParaRPr>
          </a:p>
          <a:p>
            <a:pPr algn="l"/>
            <a:r>
              <a:rPr lang="ja-JP" altLang="en-US" sz="2400" b="1" dirty="0">
                <a:solidFill>
                  <a:srgbClr val="C00000"/>
                </a:solidFill>
              </a:rPr>
              <a:t>　</a:t>
            </a:r>
            <a:r>
              <a:rPr lang="ja-JP" altLang="en-US" sz="2400" b="1" dirty="0" smtClean="0">
                <a:solidFill>
                  <a:srgbClr val="C00000"/>
                </a:solidFill>
              </a:rPr>
              <a:t>　 寄付付き商品等</a:t>
            </a:r>
            <a:endParaRPr lang="en-US" altLang="ja-JP" sz="2400" b="1" dirty="0" smtClean="0">
              <a:solidFill>
                <a:srgbClr val="C00000"/>
              </a:solidFill>
            </a:endParaRPr>
          </a:p>
          <a:p>
            <a:pPr algn="l"/>
            <a:endParaRPr lang="en-US" altLang="ja-JP" sz="1800" dirty="0" smtClean="0">
              <a:solidFill>
                <a:schemeClr val="tx1"/>
              </a:solidFill>
            </a:endParaRPr>
          </a:p>
          <a:p>
            <a:pPr algn="l"/>
            <a:r>
              <a:rPr lang="ja-JP" altLang="en-US" sz="1800" dirty="0" smtClean="0">
                <a:solidFill>
                  <a:schemeClr val="tx1"/>
                </a:solidFill>
              </a:rPr>
              <a:t>＜支援の実現化</a:t>
            </a:r>
            <a:r>
              <a:rPr lang="ja-JP" altLang="en-US" sz="1800" dirty="0">
                <a:solidFill>
                  <a:schemeClr val="tx1"/>
                </a:solidFill>
              </a:rPr>
              <a:t>のため</a:t>
            </a:r>
            <a:r>
              <a:rPr lang="ja-JP" altLang="en-US" sz="1800" dirty="0" smtClean="0">
                <a:solidFill>
                  <a:schemeClr val="tx1"/>
                </a:solidFill>
              </a:rPr>
              <a:t>に＞</a:t>
            </a:r>
            <a:endParaRPr lang="ja-JP" altLang="en-US" sz="1800" dirty="0">
              <a:solidFill>
                <a:schemeClr val="tx1"/>
              </a:solidFill>
            </a:endParaRPr>
          </a:p>
        </p:txBody>
      </p:sp>
    </p:spTree>
    <p:extLst>
      <p:ext uri="{BB962C8B-B14F-4D97-AF65-F5344CB8AC3E}">
        <p14:creationId xmlns:p14="http://schemas.microsoft.com/office/powerpoint/2010/main" val="1239814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descr="横線"/>
          <p:cNvSpPr>
            <a:spLocks noChangeArrowheads="1"/>
          </p:cNvSpPr>
          <p:nvPr/>
        </p:nvSpPr>
        <p:spPr bwMode="auto">
          <a:xfrm>
            <a:off x="0" y="0"/>
            <a:ext cx="9144000" cy="428604"/>
          </a:xfrm>
          <a:prstGeom prst="rect">
            <a:avLst/>
          </a:prstGeom>
          <a:pattFill prst="ltHorz">
            <a:fgClr>
              <a:srgbClr val="99FF99"/>
            </a:fgClr>
            <a:bgClr>
              <a:srgbClr val="FFFFFF"/>
            </a:bgClr>
          </a:pattFill>
          <a:ln w="9525">
            <a:no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3" name="コンテンツ プレースホルダー 2"/>
          <p:cNvSpPr txBox="1">
            <a:spLocks/>
          </p:cNvSpPr>
          <p:nvPr/>
        </p:nvSpPr>
        <p:spPr>
          <a:xfrm>
            <a:off x="515327" y="1052736"/>
            <a:ext cx="8287394" cy="5805264"/>
          </a:xfrm>
          <a:prstGeom prst="rect">
            <a:avLst/>
          </a:prstGeom>
        </p:spPr>
        <p:txBody>
          <a:bodyPr/>
          <a:lstStyle>
            <a:lvl1pPr marL="365125" indent="-282575" algn="l" rtl="0" eaLnBrk="0" fontAlgn="base" hangingPunct="0">
              <a:spcBef>
                <a:spcPts val="600"/>
              </a:spcBef>
              <a:spcAft>
                <a:spcPct val="0"/>
              </a:spcAft>
              <a:buClr>
                <a:schemeClr val="accent1"/>
              </a:buClr>
              <a:buSzPct val="80000"/>
              <a:buFont typeface="Wingdings 2" pitchFamily="18" charset="2"/>
              <a:buChar char=""/>
              <a:defRPr kumimoji="1"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kumimoji="1"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kumimoji="1"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kumimoji="1"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a:lstStyle>
          <a:p>
            <a:pPr marL="82550" indent="0">
              <a:buFont typeface="Wingdings 2" pitchFamily="18" charset="2"/>
              <a:buNone/>
            </a:pPr>
            <a:r>
              <a:rPr lang="en-US" altLang="ja-JP" sz="2400" dirty="0" smtClean="0"/>
              <a:t>1</a:t>
            </a:r>
            <a:r>
              <a:rPr lang="ja-JP" altLang="en-US" sz="2400" dirty="0" smtClean="0"/>
              <a:t>中学校区の試算例</a:t>
            </a:r>
            <a:endParaRPr lang="en-US" altLang="ja-JP" sz="2400" dirty="0" smtClean="0"/>
          </a:p>
          <a:p>
            <a:pPr marL="82550" indent="0">
              <a:buFont typeface="Wingdings 2" pitchFamily="18" charset="2"/>
              <a:buNone/>
            </a:pPr>
            <a:endParaRPr lang="en-US" altLang="ja-JP" sz="2400" dirty="0"/>
          </a:p>
          <a:p>
            <a:pPr marL="82550" indent="0">
              <a:buNone/>
            </a:pPr>
            <a:r>
              <a:rPr lang="ja-JP" altLang="en-US" sz="2400" dirty="0" smtClean="0"/>
              <a:t>　　①＋②</a:t>
            </a:r>
            <a:r>
              <a:rPr lang="ja-JP" altLang="en-US" sz="2400" dirty="0"/>
              <a:t> </a:t>
            </a:r>
            <a:r>
              <a:rPr lang="ja-JP" altLang="en-US" sz="2400" dirty="0" smtClean="0"/>
              <a:t>＋③　　　　</a:t>
            </a:r>
            <a:r>
              <a:rPr lang="en-US" altLang="ja-JP" sz="2400" dirty="0" smtClean="0"/>
              <a:t>840,000</a:t>
            </a:r>
            <a:r>
              <a:rPr lang="ja-JP" altLang="en-US" sz="2400" dirty="0" smtClean="0"/>
              <a:t>円　　（家賃やランニングコスト）</a:t>
            </a:r>
            <a:endParaRPr lang="en-US" altLang="ja-JP" sz="2400" dirty="0" smtClean="0"/>
          </a:p>
          <a:p>
            <a:pPr marL="82550" indent="0">
              <a:buNone/>
            </a:pPr>
            <a:endParaRPr lang="en-US" altLang="ja-JP" sz="2400" dirty="0"/>
          </a:p>
          <a:p>
            <a:pPr marL="82550" indent="0">
              <a:buNone/>
            </a:pPr>
            <a:r>
              <a:rPr lang="ja-JP" altLang="en-US" sz="2400" dirty="0" smtClean="0"/>
              <a:t>　　　　　　　　　　　　　</a:t>
            </a:r>
            <a:r>
              <a:rPr lang="en-US" altLang="ja-JP" sz="2400" dirty="0" smtClean="0"/>
              <a:t>5,000,000</a:t>
            </a:r>
            <a:r>
              <a:rPr lang="ja-JP" altLang="en-US" sz="2400" dirty="0" smtClean="0"/>
              <a:t>円　 　（スタッフ人件費等）</a:t>
            </a:r>
            <a:endParaRPr lang="en-US" altLang="ja-JP" sz="2400" dirty="0" smtClean="0"/>
          </a:p>
          <a:p>
            <a:pPr marL="82550" indent="0">
              <a:buNone/>
            </a:pPr>
            <a:endParaRPr lang="en-US" altLang="ja-JP" sz="2400" dirty="0"/>
          </a:p>
          <a:p>
            <a:pPr marL="82550" indent="0">
              <a:buNone/>
            </a:pPr>
            <a:r>
              <a:rPr lang="ja-JP" altLang="en-US" sz="2400" dirty="0" smtClean="0"/>
              <a:t>　　　　　　　　　　　　　</a:t>
            </a:r>
            <a:r>
              <a:rPr lang="en-US" altLang="ja-JP" sz="2400" dirty="0" smtClean="0"/>
              <a:t>1,560,000</a:t>
            </a:r>
            <a:r>
              <a:rPr lang="ja-JP" altLang="en-US" sz="2400" dirty="0" smtClean="0"/>
              <a:t>円　　（子ども食堂の食費等）</a:t>
            </a:r>
            <a:endParaRPr lang="en-US" altLang="ja-JP" sz="2400" dirty="0" smtClean="0"/>
          </a:p>
          <a:p>
            <a:pPr marL="82550" indent="0">
              <a:buNone/>
            </a:pPr>
            <a:endParaRPr lang="en-US" altLang="ja-JP" sz="2400" dirty="0"/>
          </a:p>
          <a:p>
            <a:pPr marL="82550" indent="0">
              <a:buNone/>
            </a:pPr>
            <a:r>
              <a:rPr lang="ja-JP" altLang="en-US" sz="2400" dirty="0" smtClean="0"/>
              <a:t>　　　　　　小計　　　　</a:t>
            </a:r>
            <a:r>
              <a:rPr lang="en-US" altLang="ja-JP" sz="2400" dirty="0" smtClean="0"/>
              <a:t>7,400,000</a:t>
            </a:r>
            <a:r>
              <a:rPr lang="ja-JP" altLang="en-US" sz="2400" dirty="0" smtClean="0"/>
              <a:t>円　　（</a:t>
            </a:r>
            <a:r>
              <a:rPr lang="en-US" altLang="ja-JP" sz="2400" dirty="0" smtClean="0"/>
              <a:t>1</a:t>
            </a:r>
            <a:r>
              <a:rPr lang="ja-JP" altLang="en-US" sz="2400" dirty="0" smtClean="0"/>
              <a:t>居場所の費用）</a:t>
            </a:r>
            <a:endParaRPr lang="en-US" altLang="ja-JP" sz="2400" dirty="0" smtClean="0"/>
          </a:p>
          <a:p>
            <a:pPr marL="82550" indent="0">
              <a:buNone/>
            </a:pPr>
            <a:endParaRPr lang="en-US" altLang="ja-JP" sz="2400" dirty="0"/>
          </a:p>
          <a:p>
            <a:pPr marL="82550" indent="0">
              <a:buNone/>
            </a:pPr>
            <a:r>
              <a:rPr lang="ja-JP" altLang="en-US" sz="2400" dirty="0" smtClean="0"/>
              <a:t>　　　　　　合計　　　</a:t>
            </a:r>
            <a:r>
              <a:rPr lang="en-US" altLang="ja-JP" sz="2400" dirty="0" smtClean="0"/>
              <a:t>22,200,000</a:t>
            </a:r>
            <a:r>
              <a:rPr lang="ja-JP" altLang="en-US" sz="2400" dirty="0" smtClean="0"/>
              <a:t>円　　（</a:t>
            </a:r>
            <a:r>
              <a:rPr lang="en-US" altLang="ja-JP" sz="2400" dirty="0" smtClean="0"/>
              <a:t>3</a:t>
            </a:r>
            <a:r>
              <a:rPr lang="ja-JP" altLang="en-US" sz="2400" dirty="0" smtClean="0"/>
              <a:t>ヶ所の設置とした場合）</a:t>
            </a:r>
            <a:endParaRPr lang="en-US" altLang="ja-JP" sz="2400" dirty="0" smtClean="0"/>
          </a:p>
          <a:p>
            <a:pPr marL="82550" indent="0">
              <a:buNone/>
            </a:pPr>
            <a:endParaRPr lang="en-US" altLang="ja-JP" sz="2400" dirty="0"/>
          </a:p>
          <a:p>
            <a:pPr marL="82550" indent="0">
              <a:buNone/>
            </a:pPr>
            <a:r>
              <a:rPr lang="en-US" altLang="ja-JP" sz="2400" dirty="0" smtClean="0"/>
              <a:t>※</a:t>
            </a:r>
            <a:r>
              <a:rPr lang="ja-JP" altLang="en-US" sz="2400" dirty="0" smtClean="0"/>
              <a:t>ボランティアや寄付等も考慮し</a:t>
            </a:r>
            <a:r>
              <a:rPr lang="ja-JP" altLang="en-US" sz="2400" dirty="0"/>
              <a:t>現実</a:t>
            </a:r>
            <a:r>
              <a:rPr lang="ja-JP" altLang="en-US" sz="2400" dirty="0" smtClean="0"/>
              <a:t>の金額の算出が必要</a:t>
            </a:r>
            <a:endParaRPr lang="en-US" altLang="ja-JP" sz="2400" dirty="0" smtClean="0"/>
          </a:p>
          <a:p>
            <a:pPr marL="82550" indent="0">
              <a:buNone/>
            </a:pPr>
            <a:endParaRPr lang="en-US" altLang="ja-JP" sz="2400" dirty="0"/>
          </a:p>
          <a:p>
            <a:pPr marL="82550" indent="0">
              <a:buNone/>
            </a:pPr>
            <a:endParaRPr lang="en-US" altLang="ja-JP" sz="2400" dirty="0" smtClean="0"/>
          </a:p>
        </p:txBody>
      </p:sp>
      <p:sp>
        <p:nvSpPr>
          <p:cNvPr id="7" name="サブタイトル 4"/>
          <p:cNvSpPr txBox="1">
            <a:spLocks/>
          </p:cNvSpPr>
          <p:nvPr/>
        </p:nvSpPr>
        <p:spPr>
          <a:xfrm>
            <a:off x="0" y="471108"/>
            <a:ext cx="1979712" cy="478904"/>
          </a:xfrm>
          <a:prstGeom prst="rect">
            <a:avLst/>
          </a:prstGeom>
          <a:ln w="28575">
            <a:solidFill>
              <a:srgbClr val="C00000"/>
            </a:solidFill>
          </a:ln>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r>
              <a:rPr lang="ja-JP" altLang="en-US" sz="2800" smtClean="0">
                <a:solidFill>
                  <a:schemeClr val="tx1"/>
                </a:solidFill>
              </a:rPr>
              <a:t>骨組み</a:t>
            </a:r>
            <a:endParaRPr lang="ja-JP" altLang="en-US" sz="2800" dirty="0">
              <a:solidFill>
                <a:schemeClr val="tx1"/>
              </a:solidFill>
            </a:endParaRPr>
          </a:p>
        </p:txBody>
      </p:sp>
    </p:spTree>
    <p:extLst>
      <p:ext uri="{BB962C8B-B14F-4D97-AF65-F5344CB8AC3E}">
        <p14:creationId xmlns:p14="http://schemas.microsoft.com/office/powerpoint/2010/main" val="275235674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TotalTime>
  <Words>306</Words>
  <Application>Microsoft Office PowerPoint</Application>
  <PresentationFormat>画面に合わせる (4:3)</PresentationFormat>
  <Paragraphs>197</Paragraphs>
  <Slides>15</Slides>
  <Notes>3</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50518</dc:creator>
  <cp:lastModifiedBy>mamoru_ogitu</cp:lastModifiedBy>
  <cp:revision>32</cp:revision>
  <dcterms:created xsi:type="dcterms:W3CDTF">2017-07-15T02:29:10Z</dcterms:created>
  <dcterms:modified xsi:type="dcterms:W3CDTF">2017-07-18T03:29:44Z</dcterms:modified>
</cp:coreProperties>
</file>